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4"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7559675" cy="10691813"/>
  <p:notesSz cx="6797675" cy="9926638"/>
  <p:embeddedFontLst>
    <p:embeddedFont>
      <p:font typeface="Century Schoolbook" panose="02040604050505020304" pitchFamily="18" charset="0"/>
      <p:regular r:id="rId29"/>
      <p:bold r:id="rId30"/>
      <p:italic r:id="rId31"/>
      <p:boldItalic r:id="rId32"/>
    </p:embeddedFont>
    <p:embeddedFont>
      <p:font typeface="Montserrat" pitchFamily="2" charset="77"/>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035FA1-82E6-4A52-867B-57D7B71D28D9}">
  <a:tblStyle styleId="{6A035FA1-82E6-4A52-867B-57D7B71D28D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74" d="100"/>
          <a:sy n="74" d="100"/>
        </p:scale>
        <p:origin x="35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1: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12: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13: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14: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15: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16: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1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17: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18: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19: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20: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2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21: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2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7" name="Google Shape;557;p22: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2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p23: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2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5" name="Google Shape;625;p24: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2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5" name="Google Shape;665;p25: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2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8" name="Google Shape;708;p26: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2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5" name="Google Shape;735;p27: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4: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5: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6: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7: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8: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9: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10:notes"/>
          <p:cNvSpPr>
            <a:spLocks noGrp="1" noRot="1" noChangeAspect="1"/>
          </p:cNvSpPr>
          <p:nvPr>
            <p:ph type="sldImg" idx="2"/>
          </p:nvPr>
        </p:nvSpPr>
        <p:spPr>
          <a:xfrm>
            <a:off x="2216150" y="1241425"/>
            <a:ext cx="236537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15"/>
        <p:cNvGrpSpPr/>
        <p:nvPr/>
      </p:nvGrpSpPr>
      <p:grpSpPr>
        <a:xfrm>
          <a:off x="0" y="0"/>
          <a:ext cx="0" cy="0"/>
          <a:chOff x="0" y="0"/>
          <a:chExt cx="0" cy="0"/>
        </a:xfrm>
      </p:grpSpPr>
      <p:sp>
        <p:nvSpPr>
          <p:cNvPr id="16" name="Google Shape;16;p2"/>
          <p:cNvSpPr txBox="1">
            <a:spLocks noGrp="1"/>
          </p:cNvSpPr>
          <p:nvPr>
            <p:ph type="body" idx="1"/>
          </p:nvPr>
        </p:nvSpPr>
        <p:spPr>
          <a:xfrm>
            <a:off x="529700" y="903756"/>
            <a:ext cx="6500273" cy="74360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915F9E"/>
              </a:buClr>
              <a:buSzPts val="2900"/>
              <a:buNone/>
              <a:defRPr sz="2900" b="1" i="0">
                <a:solidFill>
                  <a:srgbClr val="915F9E"/>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7" name="Google Shape;17;p2"/>
          <p:cNvSpPr txBox="1">
            <a:spLocks noGrp="1"/>
          </p:cNvSpPr>
          <p:nvPr>
            <p:ph type="body" idx="2"/>
          </p:nvPr>
        </p:nvSpPr>
        <p:spPr>
          <a:xfrm>
            <a:off x="522147" y="1905323"/>
            <a:ext cx="6500273" cy="74360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0C2D45"/>
              </a:buClr>
              <a:buSzPts val="1800"/>
              <a:buNone/>
              <a:defRPr sz="1800" b="1"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8" name="Google Shape;18;p2"/>
          <p:cNvSpPr txBox="1">
            <a:spLocks noGrp="1"/>
          </p:cNvSpPr>
          <p:nvPr>
            <p:ph type="body" idx="3"/>
          </p:nvPr>
        </p:nvSpPr>
        <p:spPr>
          <a:xfrm>
            <a:off x="529699" y="2906890"/>
            <a:ext cx="6500272" cy="692142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0C2D45"/>
              </a:buClr>
              <a:buSzPts val="1100"/>
              <a:buNone/>
              <a:defRPr sz="11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19" name="Google Shape;19;p2"/>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u="none" strike="noStrike" cap="none">
                <a:solidFill>
                  <a:schemeClr val="dk1"/>
                </a:solidFill>
                <a:latin typeface="Calibri"/>
                <a:ea typeface="Calibri"/>
                <a:cs typeface="Calibri"/>
                <a:sym typeface="Calibri"/>
              </a:defRPr>
            </a:lvl1pPr>
            <a:lvl2pPr marL="0" lvl="1" indent="0" algn="ctr">
              <a:spcBef>
                <a:spcPts val="0"/>
              </a:spcBef>
              <a:buNone/>
              <a:defRPr sz="800" b="0" i="0" u="none" strike="noStrike" cap="none">
                <a:solidFill>
                  <a:schemeClr val="dk1"/>
                </a:solidFill>
                <a:latin typeface="Calibri"/>
                <a:ea typeface="Calibri"/>
                <a:cs typeface="Calibri"/>
                <a:sym typeface="Calibri"/>
              </a:defRPr>
            </a:lvl2pPr>
            <a:lvl3pPr marL="0" lvl="2" indent="0" algn="ctr">
              <a:spcBef>
                <a:spcPts val="0"/>
              </a:spcBef>
              <a:buNone/>
              <a:defRPr sz="800" b="0" i="0" u="none" strike="noStrike" cap="none">
                <a:solidFill>
                  <a:schemeClr val="dk1"/>
                </a:solidFill>
                <a:latin typeface="Calibri"/>
                <a:ea typeface="Calibri"/>
                <a:cs typeface="Calibri"/>
                <a:sym typeface="Calibri"/>
              </a:defRPr>
            </a:lvl3pPr>
            <a:lvl4pPr marL="0" lvl="3" indent="0" algn="ctr">
              <a:spcBef>
                <a:spcPts val="0"/>
              </a:spcBef>
              <a:buNone/>
              <a:defRPr sz="800" b="0" i="0" u="none" strike="noStrike" cap="none">
                <a:solidFill>
                  <a:schemeClr val="dk1"/>
                </a:solidFill>
                <a:latin typeface="Calibri"/>
                <a:ea typeface="Calibri"/>
                <a:cs typeface="Calibri"/>
                <a:sym typeface="Calibri"/>
              </a:defRPr>
            </a:lvl4pPr>
            <a:lvl5pPr marL="0" lvl="4" indent="0" algn="ctr">
              <a:spcBef>
                <a:spcPts val="0"/>
              </a:spcBef>
              <a:buNone/>
              <a:defRPr sz="800" b="0" i="0" u="none" strike="noStrike" cap="none">
                <a:solidFill>
                  <a:schemeClr val="dk1"/>
                </a:solidFill>
                <a:latin typeface="Calibri"/>
                <a:ea typeface="Calibri"/>
                <a:cs typeface="Calibri"/>
                <a:sym typeface="Calibri"/>
              </a:defRPr>
            </a:lvl5pPr>
            <a:lvl6pPr marL="0" lvl="5" indent="0" algn="ctr">
              <a:spcBef>
                <a:spcPts val="0"/>
              </a:spcBef>
              <a:buNone/>
              <a:defRPr sz="800" b="0" i="0" u="none" strike="noStrike" cap="none">
                <a:solidFill>
                  <a:schemeClr val="dk1"/>
                </a:solidFill>
                <a:latin typeface="Calibri"/>
                <a:ea typeface="Calibri"/>
                <a:cs typeface="Calibri"/>
                <a:sym typeface="Calibri"/>
              </a:defRPr>
            </a:lvl6pPr>
            <a:lvl7pPr marL="0" lvl="6" indent="0" algn="ctr">
              <a:spcBef>
                <a:spcPts val="0"/>
              </a:spcBef>
              <a:buNone/>
              <a:defRPr sz="800" b="0" i="0" u="none" strike="noStrike" cap="none">
                <a:solidFill>
                  <a:schemeClr val="dk1"/>
                </a:solidFill>
                <a:latin typeface="Calibri"/>
                <a:ea typeface="Calibri"/>
                <a:cs typeface="Calibri"/>
                <a:sym typeface="Calibri"/>
              </a:defRPr>
            </a:lvl7pPr>
            <a:lvl8pPr marL="0" lvl="7" indent="0" algn="ctr">
              <a:spcBef>
                <a:spcPts val="0"/>
              </a:spcBef>
              <a:buNone/>
              <a:defRPr sz="800" b="0" i="0" u="none" strike="noStrike" cap="none">
                <a:solidFill>
                  <a:schemeClr val="dk1"/>
                </a:solidFill>
                <a:latin typeface="Calibri"/>
                <a:ea typeface="Calibri"/>
                <a:cs typeface="Calibri"/>
                <a:sym typeface="Calibri"/>
              </a:defRPr>
            </a:lvl8pPr>
            <a:lvl9pPr marL="0" lvl="8" indent="0" algn="ctr">
              <a:spcBef>
                <a:spcPts val="0"/>
              </a:spcBef>
              <a:buNone/>
              <a:defRPr sz="800" b="0"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20"/>
        <p:cNvGrpSpPr/>
        <p:nvPr/>
      </p:nvGrpSpPr>
      <p:grpSpPr>
        <a:xfrm>
          <a:off x="0" y="0"/>
          <a:ext cx="0" cy="0"/>
          <a:chOff x="0" y="0"/>
          <a:chExt cx="0" cy="0"/>
        </a:xfrm>
      </p:grpSpPr>
      <p:sp>
        <p:nvSpPr>
          <p:cNvPr id="21" name="Google Shape;21;p3"/>
          <p:cNvSpPr txBox="1">
            <a:spLocks noGrp="1"/>
          </p:cNvSpPr>
          <p:nvPr>
            <p:ph type="body" idx="1"/>
          </p:nvPr>
        </p:nvSpPr>
        <p:spPr>
          <a:xfrm>
            <a:off x="1595529" y="5922082"/>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2" name="Google Shape;22;p3"/>
          <p:cNvSpPr txBox="1">
            <a:spLocks noGrp="1"/>
          </p:cNvSpPr>
          <p:nvPr>
            <p:ph type="body" idx="2"/>
          </p:nvPr>
        </p:nvSpPr>
        <p:spPr>
          <a:xfrm>
            <a:off x="2298485" y="5922082"/>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3" name="Google Shape;23;p3"/>
          <p:cNvSpPr txBox="1">
            <a:spLocks noGrp="1"/>
          </p:cNvSpPr>
          <p:nvPr>
            <p:ph type="body" idx="3"/>
          </p:nvPr>
        </p:nvSpPr>
        <p:spPr>
          <a:xfrm>
            <a:off x="1595529" y="6397324"/>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4" name="Google Shape;24;p3"/>
          <p:cNvSpPr txBox="1">
            <a:spLocks noGrp="1"/>
          </p:cNvSpPr>
          <p:nvPr>
            <p:ph type="body" idx="4"/>
          </p:nvPr>
        </p:nvSpPr>
        <p:spPr>
          <a:xfrm>
            <a:off x="2298485" y="6397324"/>
            <a:ext cx="3544003" cy="3492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2267"/>
              </a:spcBef>
              <a:spcAft>
                <a:spcPts val="0"/>
              </a:spcAft>
              <a:buClr>
                <a:srgbClr val="0C2D45"/>
              </a:buClr>
              <a:buSzPts val="1400"/>
              <a:buFont typeface="Arial"/>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5" name="Google Shape;25;p3"/>
          <p:cNvSpPr txBox="1">
            <a:spLocks noGrp="1"/>
          </p:cNvSpPr>
          <p:nvPr>
            <p:ph type="body" idx="5"/>
          </p:nvPr>
        </p:nvSpPr>
        <p:spPr>
          <a:xfrm>
            <a:off x="1595529" y="689845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6" name="Google Shape;26;p3"/>
          <p:cNvSpPr txBox="1">
            <a:spLocks noGrp="1"/>
          </p:cNvSpPr>
          <p:nvPr>
            <p:ph type="body" idx="6"/>
          </p:nvPr>
        </p:nvSpPr>
        <p:spPr>
          <a:xfrm>
            <a:off x="2298485" y="6898458"/>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7" name="Google Shape;27;p3"/>
          <p:cNvSpPr txBox="1">
            <a:spLocks noGrp="1"/>
          </p:cNvSpPr>
          <p:nvPr>
            <p:ph type="body" idx="7"/>
          </p:nvPr>
        </p:nvSpPr>
        <p:spPr>
          <a:xfrm>
            <a:off x="1595529" y="739941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8" name="Google Shape;28;p3"/>
          <p:cNvSpPr txBox="1">
            <a:spLocks noGrp="1"/>
          </p:cNvSpPr>
          <p:nvPr>
            <p:ph type="body" idx="8"/>
          </p:nvPr>
        </p:nvSpPr>
        <p:spPr>
          <a:xfrm>
            <a:off x="2298485" y="7399413"/>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29" name="Google Shape;29;p3"/>
          <p:cNvSpPr txBox="1">
            <a:spLocks noGrp="1"/>
          </p:cNvSpPr>
          <p:nvPr>
            <p:ph type="body" idx="9"/>
          </p:nvPr>
        </p:nvSpPr>
        <p:spPr>
          <a:xfrm>
            <a:off x="1595529" y="790120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2267"/>
              </a:spcBef>
              <a:spcAft>
                <a:spcPts val="0"/>
              </a:spcAft>
              <a:buClr>
                <a:srgbClr val="F3745D"/>
              </a:buClr>
              <a:buSzPts val="1800"/>
              <a:buNone/>
              <a:defRPr sz="1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0" name="Google Shape;30;p3"/>
          <p:cNvSpPr txBox="1">
            <a:spLocks noGrp="1"/>
          </p:cNvSpPr>
          <p:nvPr>
            <p:ph type="body" idx="13"/>
          </p:nvPr>
        </p:nvSpPr>
        <p:spPr>
          <a:xfrm>
            <a:off x="2298485" y="7901203"/>
            <a:ext cx="3544003" cy="3484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2267"/>
              </a:spcBef>
              <a:spcAft>
                <a:spcPts val="0"/>
              </a:spcAft>
              <a:buClr>
                <a:srgbClr val="0C2D45"/>
              </a:buClr>
              <a:buSzPts val="1400"/>
              <a:buNone/>
              <a:defRPr sz="1400" b="0" i="0">
                <a:solidFill>
                  <a:srgbClr val="0C2D45"/>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31" name="Google Shape;31;p3"/>
          <p:cNvSpPr/>
          <p:nvPr/>
        </p:nvSpPr>
        <p:spPr>
          <a:xfrm>
            <a:off x="788956" y="9560668"/>
            <a:ext cx="1959435" cy="4842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2" name="Google Shape;32;p3"/>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chemeClr val="dk1"/>
                </a:solidFill>
                <a:latin typeface="Calibri"/>
                <a:ea typeface="Calibri"/>
                <a:cs typeface="Calibri"/>
                <a:sym typeface="Calibri"/>
              </a:defRPr>
            </a:lvl1pPr>
            <a:lvl2pPr marL="0" lvl="1" indent="0" algn="ctr">
              <a:spcBef>
                <a:spcPts val="0"/>
              </a:spcBef>
              <a:buNone/>
              <a:defRPr sz="800" b="0" i="0">
                <a:solidFill>
                  <a:schemeClr val="dk1"/>
                </a:solidFill>
                <a:latin typeface="Calibri"/>
                <a:ea typeface="Calibri"/>
                <a:cs typeface="Calibri"/>
                <a:sym typeface="Calibri"/>
              </a:defRPr>
            </a:lvl2pPr>
            <a:lvl3pPr marL="0" lvl="2" indent="0" algn="ctr">
              <a:spcBef>
                <a:spcPts val="0"/>
              </a:spcBef>
              <a:buNone/>
              <a:defRPr sz="800" b="0" i="0">
                <a:solidFill>
                  <a:schemeClr val="dk1"/>
                </a:solidFill>
                <a:latin typeface="Calibri"/>
                <a:ea typeface="Calibri"/>
                <a:cs typeface="Calibri"/>
                <a:sym typeface="Calibri"/>
              </a:defRPr>
            </a:lvl3pPr>
            <a:lvl4pPr marL="0" lvl="3" indent="0" algn="ctr">
              <a:spcBef>
                <a:spcPts val="0"/>
              </a:spcBef>
              <a:buNone/>
              <a:defRPr sz="800" b="0" i="0">
                <a:solidFill>
                  <a:schemeClr val="dk1"/>
                </a:solidFill>
                <a:latin typeface="Calibri"/>
                <a:ea typeface="Calibri"/>
                <a:cs typeface="Calibri"/>
                <a:sym typeface="Calibri"/>
              </a:defRPr>
            </a:lvl4pPr>
            <a:lvl5pPr marL="0" lvl="4" indent="0" algn="ctr">
              <a:spcBef>
                <a:spcPts val="0"/>
              </a:spcBef>
              <a:buNone/>
              <a:defRPr sz="800" b="0" i="0">
                <a:solidFill>
                  <a:schemeClr val="dk1"/>
                </a:solidFill>
                <a:latin typeface="Calibri"/>
                <a:ea typeface="Calibri"/>
                <a:cs typeface="Calibri"/>
                <a:sym typeface="Calibri"/>
              </a:defRPr>
            </a:lvl5pPr>
            <a:lvl6pPr marL="0" lvl="5" indent="0" algn="ctr">
              <a:spcBef>
                <a:spcPts val="0"/>
              </a:spcBef>
              <a:buNone/>
              <a:defRPr sz="800" b="0" i="0">
                <a:solidFill>
                  <a:schemeClr val="dk1"/>
                </a:solidFill>
                <a:latin typeface="Calibri"/>
                <a:ea typeface="Calibri"/>
                <a:cs typeface="Calibri"/>
                <a:sym typeface="Calibri"/>
              </a:defRPr>
            </a:lvl6pPr>
            <a:lvl7pPr marL="0" lvl="6" indent="0" algn="ctr">
              <a:spcBef>
                <a:spcPts val="0"/>
              </a:spcBef>
              <a:buNone/>
              <a:defRPr sz="800" b="0" i="0">
                <a:solidFill>
                  <a:schemeClr val="dk1"/>
                </a:solidFill>
                <a:latin typeface="Calibri"/>
                <a:ea typeface="Calibri"/>
                <a:cs typeface="Calibri"/>
                <a:sym typeface="Calibri"/>
              </a:defRPr>
            </a:lvl7pPr>
            <a:lvl8pPr marL="0" lvl="7" indent="0" algn="ctr">
              <a:spcBef>
                <a:spcPts val="0"/>
              </a:spcBef>
              <a:buNone/>
              <a:defRPr sz="800" b="0" i="0">
                <a:solidFill>
                  <a:schemeClr val="dk1"/>
                </a:solidFill>
                <a:latin typeface="Calibri"/>
                <a:ea typeface="Calibri"/>
                <a:cs typeface="Calibri"/>
                <a:sym typeface="Calibri"/>
              </a:defRPr>
            </a:lvl8pPr>
            <a:lvl9pPr marL="0" lvl="8" indent="0" algn="ctr">
              <a:spcBef>
                <a:spcPts val="0"/>
              </a:spcBef>
              <a:buNone/>
              <a:defRPr sz="800" b="0" i="0">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sp>
        <p:nvSpPr>
          <p:cNvPr id="33" name="Google Shape;33;p3"/>
          <p:cNvSpPr/>
          <p:nvPr/>
        </p:nvSpPr>
        <p:spPr>
          <a:xfrm rot="5400000">
            <a:off x="-4827370" y="4829021"/>
            <a:ext cx="10690162" cy="1035426"/>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ABB57"/>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4294">
              <a:solidFill>
                <a:schemeClr val="dk1"/>
              </a:solidFill>
              <a:latin typeface="Century Schoolbook"/>
              <a:ea typeface="Century Schoolbook"/>
              <a:cs typeface="Century Schoolbook"/>
              <a:sym typeface="Century Schoolbook"/>
            </a:endParaRPr>
          </a:p>
        </p:txBody>
      </p:sp>
      <p:sp>
        <p:nvSpPr>
          <p:cNvPr id="34" name="Google Shape;34;p3"/>
          <p:cNvSpPr txBox="1">
            <a:spLocks noGrp="1"/>
          </p:cNvSpPr>
          <p:nvPr>
            <p:ph type="body" idx="14"/>
          </p:nvPr>
        </p:nvSpPr>
        <p:spPr>
          <a:xfrm>
            <a:off x="1538145" y="4334936"/>
            <a:ext cx="2289273" cy="829919"/>
          </a:xfrm>
          <a:prstGeom prst="rect">
            <a:avLst/>
          </a:prstGeom>
          <a:noFill/>
          <a:ln>
            <a:noFill/>
          </a:ln>
        </p:spPr>
        <p:txBody>
          <a:bodyPr spcFirstLastPara="1" wrap="square" lIns="91425" tIns="45700" rIns="91425" bIns="45700" anchor="ctr" anchorCtr="0">
            <a:noAutofit/>
          </a:bodyPr>
          <a:lstStyle>
            <a:lvl1pPr marL="457200" lvl="0" indent="-228600" algn="l">
              <a:lnSpc>
                <a:spcPct val="95000"/>
              </a:lnSpc>
              <a:spcBef>
                <a:spcPts val="0"/>
              </a:spcBef>
              <a:spcAft>
                <a:spcPts val="0"/>
              </a:spcAft>
              <a:buClr>
                <a:srgbClr val="F3745D"/>
              </a:buClr>
              <a:buSzPts val="2800"/>
              <a:buNone/>
              <a:defRPr sz="2800" b="1"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29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end slide">
  <p:cSld name="end slide">
    <p:spTree>
      <p:nvGrpSpPr>
        <p:cNvPr id="1" name="Shape 35"/>
        <p:cNvGrpSpPr/>
        <p:nvPr/>
      </p:nvGrpSpPr>
      <p:grpSpPr>
        <a:xfrm>
          <a:off x="0" y="0"/>
          <a:ext cx="0" cy="0"/>
          <a:chOff x="0" y="0"/>
          <a:chExt cx="0" cy="0"/>
        </a:xfrm>
      </p:grpSpPr>
      <p:sp>
        <p:nvSpPr>
          <p:cNvPr id="36" name="Google Shape;36;p4"/>
          <p:cNvSpPr/>
          <p:nvPr/>
        </p:nvSpPr>
        <p:spPr>
          <a:xfrm>
            <a:off x="0" y="5565913"/>
            <a:ext cx="7576758" cy="4102930"/>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7" name="Google Shape;37;p4"/>
          <p:cNvSpPr txBox="1">
            <a:spLocks noGrp="1"/>
          </p:cNvSpPr>
          <p:nvPr>
            <p:ph type="body" idx="1"/>
          </p:nvPr>
        </p:nvSpPr>
        <p:spPr>
          <a:xfrm>
            <a:off x="526494" y="8421835"/>
            <a:ext cx="6500273" cy="66031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267"/>
              </a:spcBef>
              <a:spcAft>
                <a:spcPts val="0"/>
              </a:spcAft>
              <a:buClr>
                <a:schemeClr val="lt1"/>
              </a:buClr>
              <a:buSzPts val="2900"/>
              <a:buNone/>
              <a:defRPr sz="2900" b="1" i="0">
                <a:solidFill>
                  <a:schemeClr val="lt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ver Slide 1">
  <p:cSld name="Cover Slide 1">
    <p:spTree>
      <p:nvGrpSpPr>
        <p:cNvPr id="1" name="Shape 39"/>
        <p:cNvGrpSpPr/>
        <p:nvPr/>
      </p:nvGrpSpPr>
      <p:grpSpPr>
        <a:xfrm>
          <a:off x="0" y="0"/>
          <a:ext cx="0" cy="0"/>
          <a:chOff x="0" y="0"/>
          <a:chExt cx="0" cy="0"/>
        </a:xfrm>
      </p:grpSpPr>
      <p:sp>
        <p:nvSpPr>
          <p:cNvPr id="40" name="Google Shape;40;p5"/>
          <p:cNvSpPr/>
          <p:nvPr/>
        </p:nvSpPr>
        <p:spPr>
          <a:xfrm>
            <a:off x="64948" y="2272049"/>
            <a:ext cx="7488314" cy="7038206"/>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1" name="Google Shape;41;p5"/>
          <p:cNvSpPr/>
          <p:nvPr/>
        </p:nvSpPr>
        <p:spPr>
          <a:xfrm>
            <a:off x="2779154" y="3174527"/>
            <a:ext cx="4780521" cy="2898469"/>
          </a:xfrm>
          <a:custGeom>
            <a:avLst/>
            <a:gdLst/>
            <a:ahLst/>
            <a:cxnLst/>
            <a:rect l="l" t="t" r="r" b="b"/>
            <a:pathLst>
              <a:path w="4910833" h="3860294" extrusionOk="0">
                <a:moveTo>
                  <a:pt x="0" y="0"/>
                </a:moveTo>
                <a:lnTo>
                  <a:pt x="4910833" y="0"/>
                </a:lnTo>
                <a:lnTo>
                  <a:pt x="4910833" y="3860296"/>
                </a:lnTo>
                <a:lnTo>
                  <a:pt x="0" y="38602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2" name="Google Shape;42;p5"/>
          <p:cNvSpPr/>
          <p:nvPr/>
        </p:nvSpPr>
        <p:spPr>
          <a:xfrm rot="-5400000">
            <a:off x="2011428" y="4471381"/>
            <a:ext cx="1620513" cy="304760"/>
          </a:xfrm>
          <a:custGeom>
            <a:avLst/>
            <a:gdLst/>
            <a:ahLst/>
            <a:cxnLst/>
            <a:rect l="l" t="t" r="r" b="b"/>
            <a:pathLst>
              <a:path w="1620513" h="304760" extrusionOk="0">
                <a:moveTo>
                  <a:pt x="0" y="-1"/>
                </a:moveTo>
                <a:lnTo>
                  <a:pt x="1620514" y="-1"/>
                </a:lnTo>
                <a:lnTo>
                  <a:pt x="1620514" y="304760"/>
                </a:lnTo>
                <a:lnTo>
                  <a:pt x="0" y="30476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3" name="Google Shape;43;p5"/>
          <p:cNvSpPr>
            <a:spLocks noGrp="1"/>
          </p:cNvSpPr>
          <p:nvPr>
            <p:ph type="pic" idx="2"/>
          </p:nvPr>
        </p:nvSpPr>
        <p:spPr>
          <a:xfrm>
            <a:off x="0" y="2122098"/>
            <a:ext cx="4976367" cy="7660257"/>
          </a:xfrm>
          <a:prstGeom prst="rect">
            <a:avLst/>
          </a:prstGeom>
          <a:solidFill>
            <a:srgbClr val="D8D8D8"/>
          </a:solidFill>
          <a:ln>
            <a:noFill/>
          </a:ln>
        </p:spPr>
      </p:sp>
      <p:sp>
        <p:nvSpPr>
          <p:cNvPr id="44" name="Google Shape;44;p5"/>
          <p:cNvSpPr/>
          <p:nvPr/>
        </p:nvSpPr>
        <p:spPr>
          <a:xfrm>
            <a:off x="3299813" y="3942471"/>
            <a:ext cx="4525730" cy="3029130"/>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5" name="Google Shape;45;p5"/>
          <p:cNvSpPr txBox="1">
            <a:spLocks noGrp="1"/>
          </p:cNvSpPr>
          <p:nvPr>
            <p:ph type="body" idx="1"/>
          </p:nvPr>
        </p:nvSpPr>
        <p:spPr>
          <a:xfrm>
            <a:off x="3327391" y="4028589"/>
            <a:ext cx="4003808" cy="1112797"/>
          </a:xfrm>
          <a:prstGeom prst="rect">
            <a:avLst/>
          </a:prstGeom>
          <a:noFill/>
          <a:ln>
            <a:noFill/>
          </a:ln>
        </p:spPr>
        <p:txBody>
          <a:bodyPr spcFirstLastPara="1" wrap="square" lIns="91425" tIns="45700" rIns="91425" bIns="45700" anchor="t" anchorCtr="0">
            <a:noAutofit/>
          </a:bodyPr>
          <a:lstStyle>
            <a:lvl1pPr marL="457200" lvl="0" indent="-228600" algn="l">
              <a:lnSpc>
                <a:spcPct val="93809"/>
              </a:lnSpc>
              <a:spcBef>
                <a:spcPts val="0"/>
              </a:spcBef>
              <a:spcAft>
                <a:spcPts val="0"/>
              </a:spcAft>
              <a:buClr>
                <a:srgbClr val="F3745D"/>
              </a:buClr>
              <a:buSzPts val="4200"/>
              <a:buNone/>
              <a:defRPr sz="4200" b="0" i="0">
                <a:solidFill>
                  <a:srgbClr val="F3745D"/>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46" name="Google Shape;46;p5"/>
          <p:cNvSpPr/>
          <p:nvPr/>
        </p:nvSpPr>
        <p:spPr>
          <a:xfrm>
            <a:off x="5389017" y="9934743"/>
            <a:ext cx="1959435" cy="4842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47" name="Google Shape;47;p5"/>
          <p:cNvPicPr preferRelativeResize="0"/>
          <p:nvPr/>
        </p:nvPicPr>
        <p:blipFill rotWithShape="1">
          <a:blip r:embed="rId2">
            <a:alphaModFix/>
          </a:blip>
          <a:srcRect r="44449"/>
          <a:stretch/>
        </p:blipFill>
        <p:spPr>
          <a:xfrm>
            <a:off x="5769397" y="10022364"/>
            <a:ext cx="1280061" cy="293943"/>
          </a:xfrm>
          <a:prstGeom prst="rect">
            <a:avLst/>
          </a:prstGeom>
          <a:noFill/>
          <a:ln>
            <a:noFill/>
          </a:ln>
        </p:spPr>
      </p:pic>
      <p:sp>
        <p:nvSpPr>
          <p:cNvPr id="48" name="Google Shape;48;p5"/>
          <p:cNvSpPr txBox="1">
            <a:spLocks noGrp="1"/>
          </p:cNvSpPr>
          <p:nvPr>
            <p:ph type="body" idx="3"/>
          </p:nvPr>
        </p:nvSpPr>
        <p:spPr>
          <a:xfrm>
            <a:off x="363447" y="9900647"/>
            <a:ext cx="3314191" cy="51829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49" name="Google Shape;49;p5"/>
          <p:cNvPicPr preferRelativeResize="0"/>
          <p:nvPr/>
        </p:nvPicPr>
        <p:blipFill rotWithShape="1">
          <a:blip r:embed="rId3">
            <a:alphaModFix/>
          </a:blip>
          <a:srcRect/>
          <a:stretch/>
        </p:blipFill>
        <p:spPr>
          <a:xfrm>
            <a:off x="196433" y="199991"/>
            <a:ext cx="3365373" cy="175306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Cover Slide 1">
  <p:cSld name="1_Cover Slide 1">
    <p:spTree>
      <p:nvGrpSpPr>
        <p:cNvPr id="1" name="Shape 50"/>
        <p:cNvGrpSpPr/>
        <p:nvPr/>
      </p:nvGrpSpPr>
      <p:grpSpPr>
        <a:xfrm>
          <a:off x="0" y="0"/>
          <a:ext cx="0" cy="0"/>
          <a:chOff x="0" y="0"/>
          <a:chExt cx="0" cy="0"/>
        </a:xfrm>
      </p:grpSpPr>
      <p:sp>
        <p:nvSpPr>
          <p:cNvPr id="51" name="Google Shape;51;p6"/>
          <p:cNvSpPr txBox="1">
            <a:spLocks noGrp="1"/>
          </p:cNvSpPr>
          <p:nvPr>
            <p:ph type="body" idx="1"/>
          </p:nvPr>
        </p:nvSpPr>
        <p:spPr>
          <a:xfrm rot="-5400000">
            <a:off x="5019903" y="4370606"/>
            <a:ext cx="4165240" cy="6673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2267"/>
              </a:spcBef>
              <a:spcAft>
                <a:spcPts val="0"/>
              </a:spcAft>
              <a:buClr>
                <a:srgbClr val="0C2D45"/>
              </a:buClr>
              <a:buSzPts val="2500"/>
              <a:buNone/>
              <a:defRPr sz="2500" b="0" i="0">
                <a:solidFill>
                  <a:srgbClr val="0C2D45"/>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sp>
        <p:nvSpPr>
          <p:cNvPr id="52" name="Google Shape;52;p6"/>
          <p:cNvSpPr>
            <a:spLocks noGrp="1"/>
          </p:cNvSpPr>
          <p:nvPr>
            <p:ph type="pic" idx="2"/>
          </p:nvPr>
        </p:nvSpPr>
        <p:spPr>
          <a:xfrm>
            <a:off x="-10789" y="2439983"/>
            <a:ext cx="6586330" cy="5824213"/>
          </a:xfrm>
          <a:prstGeom prst="rect">
            <a:avLst/>
          </a:prstGeom>
          <a:solidFill>
            <a:srgbClr val="D8D8D8"/>
          </a:solidFill>
          <a:ln>
            <a:noFill/>
          </a:ln>
        </p:spPr>
      </p:sp>
      <p:sp>
        <p:nvSpPr>
          <p:cNvPr id="53" name="Google Shape;53;p6"/>
          <p:cNvSpPr/>
          <p:nvPr/>
        </p:nvSpPr>
        <p:spPr>
          <a:xfrm>
            <a:off x="-10790" y="7005240"/>
            <a:ext cx="6016487" cy="2626440"/>
          </a:xfrm>
          <a:prstGeom prst="rect">
            <a:avLst/>
          </a:prstGeom>
          <a:solidFill>
            <a:srgbClr val="1232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54" name="Google Shape;54;p6"/>
          <p:cNvSpPr txBox="1">
            <a:spLocks noGrp="1"/>
          </p:cNvSpPr>
          <p:nvPr>
            <p:ph type="body" idx="3"/>
          </p:nvPr>
        </p:nvSpPr>
        <p:spPr>
          <a:xfrm>
            <a:off x="573877" y="6654354"/>
            <a:ext cx="4117963" cy="1777953"/>
          </a:xfrm>
          <a:prstGeom prst="rect">
            <a:avLst/>
          </a:prstGeom>
          <a:noFill/>
          <a:ln>
            <a:noFill/>
          </a:ln>
        </p:spPr>
        <p:txBody>
          <a:bodyPr spcFirstLastPara="1" wrap="square" lIns="91425" tIns="45700" rIns="91425" bIns="45700" anchor="t" anchorCtr="0">
            <a:noAutofit/>
          </a:bodyPr>
          <a:lstStyle>
            <a:lvl1pPr marL="457200" lvl="0" indent="-228600" algn="l">
              <a:lnSpc>
                <a:spcPct val="115000"/>
              </a:lnSpc>
              <a:spcBef>
                <a:spcPts val="0"/>
              </a:spcBef>
              <a:spcAft>
                <a:spcPts val="0"/>
              </a:spcAft>
              <a:buClr>
                <a:schemeClr val="lt1"/>
              </a:buClr>
              <a:buSzPts val="6000"/>
              <a:buNone/>
              <a:defRPr sz="6000" b="1">
                <a:solidFill>
                  <a:schemeClr val="lt1"/>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55" name="Google Shape;55;p6"/>
          <p:cNvPicPr preferRelativeResize="0"/>
          <p:nvPr/>
        </p:nvPicPr>
        <p:blipFill rotWithShape="1">
          <a:blip r:embed="rId2">
            <a:alphaModFix/>
          </a:blip>
          <a:srcRect r="44449"/>
          <a:stretch/>
        </p:blipFill>
        <p:spPr>
          <a:xfrm>
            <a:off x="5769397" y="10022364"/>
            <a:ext cx="1280061" cy="293943"/>
          </a:xfrm>
          <a:prstGeom prst="rect">
            <a:avLst/>
          </a:prstGeom>
          <a:noFill/>
          <a:ln>
            <a:noFill/>
          </a:ln>
        </p:spPr>
      </p:pic>
      <p:pic>
        <p:nvPicPr>
          <p:cNvPr id="56" name="Google Shape;56;p6"/>
          <p:cNvPicPr preferRelativeResize="0"/>
          <p:nvPr/>
        </p:nvPicPr>
        <p:blipFill rotWithShape="1">
          <a:blip r:embed="rId3">
            <a:alphaModFix/>
          </a:blip>
          <a:srcRect/>
          <a:stretch/>
        </p:blipFill>
        <p:spPr>
          <a:xfrm>
            <a:off x="239975" y="426414"/>
            <a:ext cx="3365373" cy="175306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2_Cover Slide 1" userDrawn="1">
  <p:cSld name="2_Cover Slide 1">
    <p:spTree>
      <p:nvGrpSpPr>
        <p:cNvPr id="1" name="Shape 57"/>
        <p:cNvGrpSpPr/>
        <p:nvPr/>
      </p:nvGrpSpPr>
      <p:grpSpPr>
        <a:xfrm>
          <a:off x="0" y="0"/>
          <a:ext cx="0" cy="0"/>
          <a:chOff x="0" y="0"/>
          <a:chExt cx="0" cy="0"/>
        </a:xfrm>
      </p:grpSpPr>
      <p:pic>
        <p:nvPicPr>
          <p:cNvPr id="58" name="Google Shape;58;p7"/>
          <p:cNvPicPr preferRelativeResize="0"/>
          <p:nvPr/>
        </p:nvPicPr>
        <p:blipFill rotWithShape="1">
          <a:blip r:embed="rId2">
            <a:alphaModFix/>
          </a:blip>
          <a:srcRect r="44449"/>
          <a:stretch/>
        </p:blipFill>
        <p:spPr>
          <a:xfrm>
            <a:off x="528971" y="9963101"/>
            <a:ext cx="1184829" cy="272079"/>
          </a:xfrm>
          <a:prstGeom prst="rect">
            <a:avLst/>
          </a:prstGeom>
          <a:noFill/>
          <a:ln>
            <a:noFill/>
          </a:ln>
        </p:spPr>
      </p:pic>
      <p:sp>
        <p:nvSpPr>
          <p:cNvPr id="60" name="Google Shape;60;p7"/>
          <p:cNvSpPr/>
          <p:nvPr/>
        </p:nvSpPr>
        <p:spPr>
          <a:xfrm>
            <a:off x="0" y="5746926"/>
            <a:ext cx="4448000" cy="3478354"/>
          </a:xfrm>
          <a:prstGeom prst="rect">
            <a:avLst/>
          </a:prstGeom>
          <a:solidFill>
            <a:srgbClr val="123240"/>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entury Schoolbook"/>
              <a:ea typeface="Century Schoolbook"/>
              <a:cs typeface="Century Schoolbook"/>
              <a:sym typeface="Century Schoolbook"/>
            </a:endParaRPr>
          </a:p>
        </p:txBody>
      </p:sp>
      <p:sp>
        <p:nvSpPr>
          <p:cNvPr id="61" name="Google Shape;61;p7"/>
          <p:cNvSpPr txBox="1">
            <a:spLocks noGrp="1"/>
          </p:cNvSpPr>
          <p:nvPr>
            <p:ph type="body" idx="1"/>
          </p:nvPr>
        </p:nvSpPr>
        <p:spPr>
          <a:xfrm>
            <a:off x="3008223" y="9765490"/>
            <a:ext cx="4165240" cy="6673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2267"/>
              </a:spcBef>
              <a:spcAft>
                <a:spcPts val="0"/>
              </a:spcAft>
              <a:buClr>
                <a:srgbClr val="0C2D45"/>
              </a:buClr>
              <a:buSzPts val="2500"/>
              <a:buNone/>
              <a:defRPr sz="2500" b="0" i="0">
                <a:solidFill>
                  <a:srgbClr val="0C2D45"/>
                </a:solidFill>
                <a:latin typeface="Calibri"/>
                <a:ea typeface="Calibri"/>
                <a:cs typeface="Calibri"/>
                <a:sym typeface="Calibri"/>
              </a:defRPr>
            </a:lvl1pPr>
            <a:lvl2pPr marL="914400" lvl="1" indent="-342900" algn="l">
              <a:lnSpc>
                <a:spcPct val="100000"/>
              </a:lnSpc>
              <a:spcBef>
                <a:spcPts val="1133"/>
              </a:spcBef>
              <a:spcAft>
                <a:spcPts val="0"/>
              </a:spcAft>
              <a:buClr>
                <a:srgbClr val="011E3B"/>
              </a:buClr>
              <a:buSzPts val="1800"/>
              <a:buChar char="•"/>
              <a:defRPr/>
            </a:lvl2pPr>
            <a:lvl3pPr marL="1371600" lvl="2" indent="-342900" algn="l">
              <a:lnSpc>
                <a:spcPct val="100000"/>
              </a:lnSpc>
              <a:spcBef>
                <a:spcPts val="1133"/>
              </a:spcBef>
              <a:spcAft>
                <a:spcPts val="0"/>
              </a:spcAft>
              <a:buClr>
                <a:srgbClr val="011E3B"/>
              </a:buClr>
              <a:buSzPts val="1800"/>
              <a:buChar char="•"/>
              <a:defRPr/>
            </a:lvl3pPr>
            <a:lvl4pPr marL="1828800" lvl="3" indent="-342900" algn="l">
              <a:lnSpc>
                <a:spcPct val="100000"/>
              </a:lnSpc>
              <a:spcBef>
                <a:spcPts val="1133"/>
              </a:spcBef>
              <a:spcAft>
                <a:spcPts val="0"/>
              </a:spcAft>
              <a:buClr>
                <a:srgbClr val="011E3B"/>
              </a:buClr>
              <a:buSzPts val="1800"/>
              <a:buChar char="•"/>
              <a:defRPr/>
            </a:lvl4pPr>
            <a:lvl5pPr marL="2286000" lvl="4" indent="-342900" algn="l">
              <a:lnSpc>
                <a:spcPct val="100000"/>
              </a:lnSpc>
              <a:spcBef>
                <a:spcPts val="1133"/>
              </a:spcBef>
              <a:spcAft>
                <a:spcPts val="0"/>
              </a:spcAft>
              <a:buClr>
                <a:srgbClr val="011E3B"/>
              </a:buClr>
              <a:buSzPts val="1800"/>
              <a:buChar char="•"/>
              <a:defRPr/>
            </a:lvl5pPr>
            <a:lvl6pPr marL="2743200" lvl="5" indent="-342900" algn="l">
              <a:lnSpc>
                <a:spcPct val="90000"/>
              </a:lnSpc>
              <a:spcBef>
                <a:spcPts val="1133"/>
              </a:spcBef>
              <a:spcAft>
                <a:spcPts val="0"/>
              </a:spcAft>
              <a:buClr>
                <a:schemeClr val="dk1"/>
              </a:buClr>
              <a:buSzPts val="1800"/>
              <a:buChar char="•"/>
              <a:defRPr/>
            </a:lvl6pPr>
            <a:lvl7pPr marL="3200400" lvl="6" indent="-342900" algn="l">
              <a:lnSpc>
                <a:spcPct val="90000"/>
              </a:lnSpc>
              <a:spcBef>
                <a:spcPts val="1133"/>
              </a:spcBef>
              <a:spcAft>
                <a:spcPts val="0"/>
              </a:spcAft>
              <a:buClr>
                <a:schemeClr val="dk1"/>
              </a:buClr>
              <a:buSzPts val="1800"/>
              <a:buChar char="•"/>
              <a:defRPr/>
            </a:lvl7pPr>
            <a:lvl8pPr marL="3657600" lvl="7" indent="-342900" algn="l">
              <a:lnSpc>
                <a:spcPct val="90000"/>
              </a:lnSpc>
              <a:spcBef>
                <a:spcPts val="1133"/>
              </a:spcBef>
              <a:spcAft>
                <a:spcPts val="0"/>
              </a:spcAft>
              <a:buClr>
                <a:schemeClr val="dk1"/>
              </a:buClr>
              <a:buSzPts val="1800"/>
              <a:buChar char="•"/>
              <a:defRPr/>
            </a:lvl8pPr>
            <a:lvl9pPr marL="4114800" lvl="8" indent="-342900" algn="l">
              <a:lnSpc>
                <a:spcPct val="90000"/>
              </a:lnSpc>
              <a:spcBef>
                <a:spcPts val="1133"/>
              </a:spcBef>
              <a:spcAft>
                <a:spcPts val="0"/>
              </a:spcAft>
              <a:buClr>
                <a:schemeClr val="dk1"/>
              </a:buClr>
              <a:buSzPts val="1800"/>
              <a:buChar char="•"/>
              <a:defRPr/>
            </a:lvl9pPr>
          </a:lstStyle>
          <a:p>
            <a:endParaRPr/>
          </a:p>
        </p:txBody>
      </p:sp>
      <p:pic>
        <p:nvPicPr>
          <p:cNvPr id="62" name="Google Shape;62;p7"/>
          <p:cNvPicPr preferRelativeResize="0"/>
          <p:nvPr/>
        </p:nvPicPr>
        <p:blipFill rotWithShape="1">
          <a:blip r:embed="rId3">
            <a:alphaModFix/>
          </a:blip>
          <a:srcRect/>
          <a:stretch/>
        </p:blipFill>
        <p:spPr>
          <a:xfrm>
            <a:off x="213850" y="263444"/>
            <a:ext cx="4246638" cy="2212128"/>
          </a:xfrm>
          <a:prstGeom prst="rect">
            <a:avLst/>
          </a:prstGeom>
          <a:noFill/>
          <a:ln>
            <a:noFill/>
          </a:ln>
        </p:spPr>
      </p:pic>
      <p:sp>
        <p:nvSpPr>
          <p:cNvPr id="3" name="Freeform 2">
            <a:extLst>
              <a:ext uri="{FF2B5EF4-FFF2-40B4-BE49-F238E27FC236}">
                <a16:creationId xmlns:a16="http://schemas.microsoft.com/office/drawing/2014/main" id="{137E8DD5-6219-3D11-DC66-BC60F21A371F}"/>
              </a:ext>
            </a:extLst>
          </p:cNvPr>
          <p:cNvSpPr/>
          <p:nvPr userDrawn="1"/>
        </p:nvSpPr>
        <p:spPr>
          <a:xfrm>
            <a:off x="9916" y="2629036"/>
            <a:ext cx="7552747" cy="5120503"/>
          </a:xfrm>
          <a:custGeom>
            <a:avLst/>
            <a:gdLst>
              <a:gd name="connsiteX0" fmla="*/ 0 w 7552747"/>
              <a:gd name="connsiteY0" fmla="*/ 0 h 5120503"/>
              <a:gd name="connsiteX1" fmla="*/ 7552747 w 7552747"/>
              <a:gd name="connsiteY1" fmla="*/ 0 h 5120503"/>
              <a:gd name="connsiteX2" fmla="*/ 7552747 w 7552747"/>
              <a:gd name="connsiteY2" fmla="*/ 5120503 h 5120503"/>
              <a:gd name="connsiteX3" fmla="*/ 0 w 7552747"/>
              <a:gd name="connsiteY3" fmla="*/ 5120503 h 5120503"/>
            </a:gdLst>
            <a:ahLst/>
            <a:cxnLst>
              <a:cxn ang="0">
                <a:pos x="connsiteX0" y="connsiteY0"/>
              </a:cxn>
              <a:cxn ang="0">
                <a:pos x="connsiteX1" y="connsiteY1"/>
              </a:cxn>
              <a:cxn ang="0">
                <a:pos x="connsiteX2" y="connsiteY2"/>
              </a:cxn>
              <a:cxn ang="0">
                <a:pos x="connsiteX3" y="connsiteY3"/>
              </a:cxn>
            </a:cxnLst>
            <a:rect l="l" t="t" r="r" b="b"/>
            <a:pathLst>
              <a:path w="7552747" h="5120503">
                <a:moveTo>
                  <a:pt x="0" y="0"/>
                </a:moveTo>
                <a:lnTo>
                  <a:pt x="7552747" y="0"/>
                </a:lnTo>
                <a:lnTo>
                  <a:pt x="7552747" y="5120503"/>
                </a:lnTo>
                <a:lnTo>
                  <a:pt x="0" y="5120503"/>
                </a:lnTo>
                <a:close/>
              </a:path>
            </a:pathLst>
          </a:custGeom>
          <a:solidFill>
            <a:srgbClr val="123240"/>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19728" y="569245"/>
            <a:ext cx="6520220" cy="206658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2400"/>
              <a:buFont typeface="Calibri"/>
              <a:buNone/>
              <a:defRPr sz="2400" b="0" i="0" u="none" strike="noStrike" cap="none">
                <a:solidFill>
                  <a:srgbClr val="011E3B"/>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00000"/>
              </a:lnSpc>
              <a:spcBef>
                <a:spcPts val="2267"/>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1pPr>
            <a:lvl2pPr marL="914400" marR="0" lvl="1"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2pPr>
            <a:lvl3pPr marL="1371600" marR="0" lvl="2"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3pPr>
            <a:lvl4pPr marL="1828800" marR="0" lvl="3"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4pPr>
            <a:lvl5pPr marL="2286000" marR="0" lvl="4" indent="-381000" algn="l" rtl="0">
              <a:lnSpc>
                <a:spcPct val="100000"/>
              </a:lnSpc>
              <a:spcBef>
                <a:spcPts val="1133"/>
              </a:spcBef>
              <a:spcAft>
                <a:spcPts val="0"/>
              </a:spcAft>
              <a:buClr>
                <a:srgbClr val="011E3B"/>
              </a:buClr>
              <a:buSzPts val="2400"/>
              <a:buFont typeface="Arial"/>
              <a:buChar char="•"/>
              <a:defRPr sz="2400" b="0" i="0" u="none" strike="noStrike" cap="none">
                <a:solidFill>
                  <a:srgbClr val="011E3B"/>
                </a:solidFill>
                <a:latin typeface="Calibri"/>
                <a:ea typeface="Calibri"/>
                <a:cs typeface="Calibri"/>
                <a:sym typeface="Calibri"/>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 name="Google Shape;12;p1"/>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800" b="0" i="0" u="none" strike="noStrike" cap="none">
                <a:solidFill>
                  <a:srgbClr val="123240"/>
                </a:solidFill>
                <a:latin typeface="Calibri"/>
                <a:ea typeface="Calibri"/>
                <a:cs typeface="Calibri"/>
                <a:sym typeface="Calibri"/>
              </a:defRPr>
            </a:lvl1pPr>
            <a:lvl2pPr marL="0" marR="0" lvl="1" indent="0" algn="ctr" rtl="0">
              <a:spcBef>
                <a:spcPts val="0"/>
              </a:spcBef>
              <a:buNone/>
              <a:defRPr sz="800" b="0" i="0" u="none" strike="noStrike" cap="none">
                <a:solidFill>
                  <a:srgbClr val="123240"/>
                </a:solidFill>
                <a:latin typeface="Calibri"/>
                <a:ea typeface="Calibri"/>
                <a:cs typeface="Calibri"/>
                <a:sym typeface="Calibri"/>
              </a:defRPr>
            </a:lvl2pPr>
            <a:lvl3pPr marL="0" marR="0" lvl="2" indent="0" algn="ctr" rtl="0">
              <a:spcBef>
                <a:spcPts val="0"/>
              </a:spcBef>
              <a:buNone/>
              <a:defRPr sz="800" b="0" i="0" u="none" strike="noStrike" cap="none">
                <a:solidFill>
                  <a:srgbClr val="123240"/>
                </a:solidFill>
                <a:latin typeface="Calibri"/>
                <a:ea typeface="Calibri"/>
                <a:cs typeface="Calibri"/>
                <a:sym typeface="Calibri"/>
              </a:defRPr>
            </a:lvl3pPr>
            <a:lvl4pPr marL="0" marR="0" lvl="3" indent="0" algn="ctr" rtl="0">
              <a:spcBef>
                <a:spcPts val="0"/>
              </a:spcBef>
              <a:buNone/>
              <a:defRPr sz="800" b="0" i="0" u="none" strike="noStrike" cap="none">
                <a:solidFill>
                  <a:srgbClr val="123240"/>
                </a:solidFill>
                <a:latin typeface="Calibri"/>
                <a:ea typeface="Calibri"/>
                <a:cs typeface="Calibri"/>
                <a:sym typeface="Calibri"/>
              </a:defRPr>
            </a:lvl4pPr>
            <a:lvl5pPr marL="0" marR="0" lvl="4" indent="0" algn="ctr" rtl="0">
              <a:spcBef>
                <a:spcPts val="0"/>
              </a:spcBef>
              <a:buNone/>
              <a:defRPr sz="800" b="0" i="0" u="none" strike="noStrike" cap="none">
                <a:solidFill>
                  <a:srgbClr val="123240"/>
                </a:solidFill>
                <a:latin typeface="Calibri"/>
                <a:ea typeface="Calibri"/>
                <a:cs typeface="Calibri"/>
                <a:sym typeface="Calibri"/>
              </a:defRPr>
            </a:lvl5pPr>
            <a:lvl6pPr marL="0" marR="0" lvl="5" indent="0" algn="ctr" rtl="0">
              <a:spcBef>
                <a:spcPts val="0"/>
              </a:spcBef>
              <a:buNone/>
              <a:defRPr sz="800" b="0" i="0" u="none" strike="noStrike" cap="none">
                <a:solidFill>
                  <a:srgbClr val="123240"/>
                </a:solidFill>
                <a:latin typeface="Calibri"/>
                <a:ea typeface="Calibri"/>
                <a:cs typeface="Calibri"/>
                <a:sym typeface="Calibri"/>
              </a:defRPr>
            </a:lvl6pPr>
            <a:lvl7pPr marL="0" marR="0" lvl="6" indent="0" algn="ctr" rtl="0">
              <a:spcBef>
                <a:spcPts val="0"/>
              </a:spcBef>
              <a:buNone/>
              <a:defRPr sz="800" b="0" i="0" u="none" strike="noStrike" cap="none">
                <a:solidFill>
                  <a:srgbClr val="123240"/>
                </a:solidFill>
                <a:latin typeface="Calibri"/>
                <a:ea typeface="Calibri"/>
                <a:cs typeface="Calibri"/>
                <a:sym typeface="Calibri"/>
              </a:defRPr>
            </a:lvl7pPr>
            <a:lvl8pPr marL="0" marR="0" lvl="7" indent="0" algn="ctr" rtl="0">
              <a:spcBef>
                <a:spcPts val="0"/>
              </a:spcBef>
              <a:buNone/>
              <a:defRPr sz="800" b="0" i="0" u="none" strike="noStrike" cap="none">
                <a:solidFill>
                  <a:srgbClr val="123240"/>
                </a:solidFill>
                <a:latin typeface="Calibri"/>
                <a:ea typeface="Calibri"/>
                <a:cs typeface="Calibri"/>
                <a:sym typeface="Calibri"/>
              </a:defRPr>
            </a:lvl8pPr>
            <a:lvl9pPr marL="0" marR="0" lvl="8" indent="0" algn="ctr" rtl="0">
              <a:spcBef>
                <a:spcPts val="0"/>
              </a:spcBef>
              <a:buNone/>
              <a:defRPr sz="800" b="0" i="0" u="none" strike="noStrike" cap="none">
                <a:solidFill>
                  <a:srgbClr val="12324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sp>
        <p:nvSpPr>
          <p:cNvPr id="13" name="Google Shape;13;p1"/>
          <p:cNvSpPr/>
          <p:nvPr/>
        </p:nvSpPr>
        <p:spPr>
          <a:xfrm rot="-5400000">
            <a:off x="5142570" y="7857274"/>
            <a:ext cx="4341571" cy="18466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600" b="0" i="0" u="none" strike="noStrike" cap="none">
                <a:solidFill>
                  <a:srgbClr val="123240"/>
                </a:solidFill>
                <a:latin typeface="Calibri"/>
                <a:ea typeface="Calibri"/>
                <a:cs typeface="Calibri"/>
                <a:sym typeface="Calibri"/>
              </a:rPr>
              <a:t>ACT et connect pour l'intégration - apprentissage des langues et sensibilisation culturelle </a:t>
            </a:r>
            <a:endParaRPr/>
          </a:p>
        </p:txBody>
      </p:sp>
      <p:cxnSp>
        <p:nvCxnSpPr>
          <p:cNvPr id="14" name="Google Shape;14;p1"/>
          <p:cNvCxnSpPr/>
          <p:nvPr/>
        </p:nvCxnSpPr>
        <p:spPr>
          <a:xfrm rot="10800000">
            <a:off x="7204622" y="10183258"/>
            <a:ext cx="224149" cy="0"/>
          </a:xfrm>
          <a:prstGeom prst="straightConnector1">
            <a:avLst/>
          </a:prstGeom>
          <a:noFill/>
          <a:ln w="9525" cap="flat" cmpd="sng">
            <a:solidFill>
              <a:srgbClr val="F3745D"/>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s://www.cogitatiopress.com/socialinclusion/article/view/2041"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hyperlink" Target="https://feinamc.eu/"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hyperlink" Target="https://www.crazytown.fi/en/"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actintegration.eu/" TargetMode="External"/><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www.crazytown.fi/en/"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solidaritynow.org/"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fnac.com/a13677088/Daniel-Marcelli-Les-cafes-des-parents"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hyperlink" Target="https://www.zeik-kiel.de/"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66"/>
        <p:cNvGrpSpPr/>
        <p:nvPr/>
      </p:nvGrpSpPr>
      <p:grpSpPr>
        <a:xfrm>
          <a:off x="0" y="0"/>
          <a:ext cx="0" cy="0"/>
          <a:chOff x="0" y="0"/>
          <a:chExt cx="0" cy="0"/>
        </a:xfrm>
      </p:grpSpPr>
      <p:pic>
        <p:nvPicPr>
          <p:cNvPr id="106" name="Google Shape;106;p8" descr="A group of people sitting at a table&#10;&#10;Description automatically generated"/>
          <p:cNvPicPr preferRelativeResize="0"/>
          <p:nvPr/>
        </p:nvPicPr>
        <p:blipFill rotWithShape="1">
          <a:blip r:embed="rId3">
            <a:alphaModFix/>
          </a:blip>
          <a:srcRect l="4945" r="4945"/>
          <a:stretch>
            <a:fillRect/>
          </a:stretch>
        </p:blipFill>
        <p:spPr>
          <a:xfrm>
            <a:off x="-19165" y="2313295"/>
            <a:ext cx="6610735" cy="4893965"/>
          </a:xfrm>
          <a:prstGeom prst="rect">
            <a:avLst/>
          </a:prstGeom>
          <a:noFill/>
          <a:ln>
            <a:noFill/>
          </a:ln>
        </p:spPr>
      </p:pic>
      <p:sp>
        <p:nvSpPr>
          <p:cNvPr id="67" name="Google Shape;67;p8"/>
          <p:cNvSpPr/>
          <p:nvPr/>
        </p:nvSpPr>
        <p:spPr>
          <a:xfrm>
            <a:off x="-1" y="6228272"/>
            <a:ext cx="5744531" cy="2817307"/>
          </a:xfrm>
          <a:prstGeom prst="rect">
            <a:avLst/>
          </a:prstGeom>
          <a:solidFill>
            <a:srgbClr val="7ABB57"/>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entury Schoolbook"/>
              <a:ea typeface="Century Schoolbook"/>
              <a:cs typeface="Century Schoolbook"/>
              <a:sym typeface="Century Schoolbook"/>
            </a:endParaRPr>
          </a:p>
        </p:txBody>
      </p:sp>
      <p:sp>
        <p:nvSpPr>
          <p:cNvPr id="68" name="Google Shape;68;p8"/>
          <p:cNvSpPr txBox="1"/>
          <p:nvPr/>
        </p:nvSpPr>
        <p:spPr>
          <a:xfrm rot="-5400000">
            <a:off x="5002363" y="3911987"/>
            <a:ext cx="4165240" cy="667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C2D45"/>
              </a:buClr>
              <a:buSzPts val="2400"/>
              <a:buFont typeface="Arial"/>
              <a:buNone/>
            </a:pPr>
            <a:r>
              <a:rPr lang="en-GB" sz="2400" b="1">
                <a:solidFill>
                  <a:srgbClr val="0C2D45"/>
                </a:solidFill>
                <a:latin typeface="Calibri"/>
                <a:ea typeface="Calibri"/>
                <a:cs typeface="Calibri"/>
                <a:sym typeface="Calibri"/>
              </a:rPr>
              <a:t>www.actintegration.eu</a:t>
            </a:r>
            <a:endParaRPr sz="2400">
              <a:solidFill>
                <a:srgbClr val="0C2D45"/>
              </a:solidFill>
              <a:latin typeface="Calibri"/>
              <a:ea typeface="Calibri"/>
              <a:cs typeface="Calibri"/>
              <a:sym typeface="Calibri"/>
            </a:endParaRPr>
          </a:p>
        </p:txBody>
      </p:sp>
      <p:pic>
        <p:nvPicPr>
          <p:cNvPr id="69" name="Google Shape;69;p8"/>
          <p:cNvPicPr preferRelativeResize="0"/>
          <p:nvPr/>
        </p:nvPicPr>
        <p:blipFill rotWithShape="1">
          <a:blip r:embed="rId4">
            <a:alphaModFix/>
          </a:blip>
          <a:srcRect/>
          <a:stretch/>
        </p:blipFill>
        <p:spPr>
          <a:xfrm>
            <a:off x="489898" y="326521"/>
            <a:ext cx="3926827" cy="2045534"/>
          </a:xfrm>
          <a:prstGeom prst="rect">
            <a:avLst/>
          </a:prstGeom>
          <a:noFill/>
          <a:ln>
            <a:noFill/>
          </a:ln>
        </p:spPr>
      </p:pic>
      <p:sp>
        <p:nvSpPr>
          <p:cNvPr id="70" name="Google Shape;70;p8"/>
          <p:cNvSpPr txBox="1"/>
          <p:nvPr/>
        </p:nvSpPr>
        <p:spPr>
          <a:xfrm>
            <a:off x="177609" y="6653262"/>
            <a:ext cx="5883215" cy="553998"/>
          </a:xfrm>
          <a:prstGeom prst="rect">
            <a:avLst/>
          </a:prstGeom>
          <a:noFill/>
          <a:ln>
            <a:noFill/>
          </a:ln>
        </p:spPr>
        <p:txBody>
          <a:bodyPr spcFirstLastPara="1" wrap="square" lIns="91425" tIns="45700" rIns="91425" bIns="45700" anchor="t" anchorCtr="0">
            <a:spAutoFit/>
          </a:bodyPr>
          <a:lstStyle/>
          <a:p>
            <a:pPr marL="325438" marR="0" lvl="0" indent="0" algn="l" rtl="0">
              <a:spcBef>
                <a:spcPts val="0"/>
              </a:spcBef>
              <a:spcAft>
                <a:spcPts val="0"/>
              </a:spcAft>
              <a:buNone/>
            </a:pPr>
            <a:r>
              <a:rPr lang="en-GB" sz="3000" dirty="0">
                <a:solidFill>
                  <a:schemeClr val="lt1"/>
                </a:solidFill>
                <a:latin typeface="Calibri"/>
                <a:ea typeface="Calibri"/>
                <a:cs typeface="Calibri"/>
                <a:sym typeface="Calibri"/>
              </a:rPr>
              <a:t>GUIDE POUR</a:t>
            </a:r>
            <a:endParaRPr dirty="0"/>
          </a:p>
        </p:txBody>
      </p:sp>
      <p:sp>
        <p:nvSpPr>
          <p:cNvPr id="71" name="Google Shape;71;p8"/>
          <p:cNvSpPr txBox="1"/>
          <p:nvPr/>
        </p:nvSpPr>
        <p:spPr>
          <a:xfrm>
            <a:off x="381283" y="7485767"/>
            <a:ext cx="4348683" cy="2161449"/>
          </a:xfrm>
          <a:prstGeom prst="rect">
            <a:avLst/>
          </a:prstGeom>
          <a:noFill/>
          <a:ln>
            <a:noFill/>
          </a:ln>
        </p:spPr>
        <p:txBody>
          <a:bodyPr spcFirstLastPara="1" wrap="square" lIns="91425" tIns="45700" rIns="91425" bIns="45700" anchor="t" anchorCtr="0">
            <a:spAutoFit/>
          </a:bodyPr>
          <a:lstStyle/>
          <a:p>
            <a:pPr marL="15875" marR="0" lvl="0" algn="l" rtl="0">
              <a:lnSpc>
                <a:spcPct val="81000"/>
              </a:lnSpc>
              <a:spcBef>
                <a:spcPts val="0"/>
              </a:spcBef>
              <a:spcAft>
                <a:spcPts val="0"/>
              </a:spcAft>
              <a:buNone/>
            </a:pPr>
            <a:r>
              <a:rPr lang="en-GB" sz="4800" b="1" dirty="0">
                <a:solidFill>
                  <a:schemeClr val="lt1"/>
                </a:solidFill>
                <a:latin typeface="Calibri"/>
                <a:ea typeface="Calibri"/>
                <a:cs typeface="Calibri"/>
                <a:sym typeface="Calibri"/>
              </a:rPr>
              <a:t>CAFÉS DE SOLIDARITÉ </a:t>
            </a:r>
            <a:endParaRPr dirty="0"/>
          </a:p>
          <a:p>
            <a:pPr marL="360363" marR="0" lvl="0" indent="0" algn="l" rtl="0">
              <a:lnSpc>
                <a:spcPct val="81000"/>
              </a:lnSpc>
              <a:spcBef>
                <a:spcPts val="0"/>
              </a:spcBef>
              <a:spcAft>
                <a:spcPts val="0"/>
              </a:spcAft>
              <a:buNone/>
            </a:pPr>
            <a:endParaRPr sz="7000" b="1" dirty="0">
              <a:solidFill>
                <a:schemeClr val="lt1"/>
              </a:solidFill>
              <a:latin typeface="Calibri"/>
              <a:ea typeface="Calibri"/>
              <a:cs typeface="Calibri"/>
              <a:sym typeface="Calibri"/>
            </a:endParaRPr>
          </a:p>
        </p:txBody>
      </p:sp>
      <p:grpSp>
        <p:nvGrpSpPr>
          <p:cNvPr id="72" name="Google Shape;72;p8"/>
          <p:cNvGrpSpPr/>
          <p:nvPr/>
        </p:nvGrpSpPr>
        <p:grpSpPr>
          <a:xfrm>
            <a:off x="4736269" y="9697395"/>
            <a:ext cx="2528226" cy="1046177"/>
            <a:chOff x="5681508" y="5035168"/>
            <a:chExt cx="1406601" cy="582050"/>
          </a:xfrm>
        </p:grpSpPr>
        <p:grpSp>
          <p:nvGrpSpPr>
            <p:cNvPr id="73" name="Google Shape;73;p8"/>
            <p:cNvGrpSpPr/>
            <p:nvPr/>
          </p:nvGrpSpPr>
          <p:grpSpPr>
            <a:xfrm>
              <a:off x="6271456" y="5052748"/>
              <a:ext cx="320570" cy="564130"/>
              <a:chOff x="6271456" y="5052748"/>
              <a:chExt cx="320570" cy="564130"/>
            </a:xfrm>
          </p:grpSpPr>
          <p:sp>
            <p:nvSpPr>
              <p:cNvPr id="74" name="Google Shape;74;p8"/>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5" name="Google Shape;75;p8"/>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6" name="Google Shape;76;p8"/>
            <p:cNvGrpSpPr/>
            <p:nvPr/>
          </p:nvGrpSpPr>
          <p:grpSpPr>
            <a:xfrm>
              <a:off x="5681508" y="5035168"/>
              <a:ext cx="560955" cy="582050"/>
              <a:chOff x="5681508" y="5035168"/>
              <a:chExt cx="560955" cy="582050"/>
            </a:xfrm>
          </p:grpSpPr>
          <p:sp>
            <p:nvSpPr>
              <p:cNvPr id="77" name="Google Shape;77;p8"/>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 name="Google Shape;78;p8"/>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79" name="Google Shape;79;p8"/>
              <p:cNvGrpSpPr/>
              <p:nvPr/>
            </p:nvGrpSpPr>
            <p:grpSpPr>
              <a:xfrm>
                <a:off x="5898463" y="5035168"/>
                <a:ext cx="344000" cy="581799"/>
                <a:chOff x="5898463" y="5035168"/>
                <a:chExt cx="344000" cy="581799"/>
              </a:xfrm>
            </p:grpSpPr>
            <p:sp>
              <p:nvSpPr>
                <p:cNvPr id="80" name="Google Shape;80;p8"/>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81" name="Google Shape;81;p8"/>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82" name="Google Shape;82;p8"/>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83" name="Google Shape;83;p8"/>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84" name="Google Shape;84;p8"/>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85" name="Google Shape;85;p8"/>
            <p:cNvGrpSpPr/>
            <p:nvPr/>
          </p:nvGrpSpPr>
          <p:grpSpPr>
            <a:xfrm>
              <a:off x="6615687" y="5133568"/>
              <a:ext cx="269367" cy="473526"/>
              <a:chOff x="6615687" y="5133568"/>
              <a:chExt cx="269367" cy="473526"/>
            </a:xfrm>
          </p:grpSpPr>
          <p:sp>
            <p:nvSpPr>
              <p:cNvPr id="86" name="Google Shape;86;p8"/>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87" name="Google Shape;87;p8"/>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88" name="Google Shape;88;p8"/>
            <p:cNvGrpSpPr/>
            <p:nvPr/>
          </p:nvGrpSpPr>
          <p:grpSpPr>
            <a:xfrm>
              <a:off x="6890349" y="5271792"/>
              <a:ext cx="197760" cy="335077"/>
              <a:chOff x="6890349" y="5271792"/>
              <a:chExt cx="197760" cy="335077"/>
            </a:xfrm>
          </p:grpSpPr>
          <p:sp>
            <p:nvSpPr>
              <p:cNvPr id="89" name="Google Shape;89;p8"/>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0" name="Google Shape;90;p8"/>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nvGrpSpPr>
          <p:cNvPr id="91" name="Google Shape;91;p8"/>
          <p:cNvGrpSpPr/>
          <p:nvPr/>
        </p:nvGrpSpPr>
        <p:grpSpPr>
          <a:xfrm>
            <a:off x="6670916" y="8551307"/>
            <a:ext cx="599475" cy="592866"/>
            <a:chOff x="6422427" y="8453541"/>
            <a:chExt cx="599475" cy="592866"/>
          </a:xfrm>
        </p:grpSpPr>
        <p:grpSp>
          <p:nvGrpSpPr>
            <p:cNvPr id="92" name="Google Shape;92;p8"/>
            <p:cNvGrpSpPr/>
            <p:nvPr/>
          </p:nvGrpSpPr>
          <p:grpSpPr>
            <a:xfrm>
              <a:off x="6422427" y="8453541"/>
              <a:ext cx="599475" cy="592866"/>
              <a:chOff x="5349648" y="4916915"/>
              <a:chExt cx="241526" cy="238863"/>
            </a:xfrm>
          </p:grpSpPr>
          <p:sp>
            <p:nvSpPr>
              <p:cNvPr id="93" name="Google Shape;93;p8"/>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4" name="Google Shape;94;p8"/>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5" name="Google Shape;95;p8"/>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6" name="Google Shape;96;p8"/>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7" name="Google Shape;97;p8"/>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8" name="Google Shape;98;p8"/>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99" name="Google Shape;99;p8"/>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00" name="Google Shape;100;p8"/>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01" name="Google Shape;101;p8"/>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02" name="Google Shape;102;p8"/>
            <p:cNvSpPr/>
            <p:nvPr/>
          </p:nvSpPr>
          <p:spPr>
            <a:xfrm flipH="1">
              <a:off x="6498901" y="8517578"/>
              <a:ext cx="78829" cy="79078"/>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cxnSp>
        <p:nvCxnSpPr>
          <p:cNvPr id="103" name="Google Shape;103;p8"/>
          <p:cNvCxnSpPr/>
          <p:nvPr/>
        </p:nvCxnSpPr>
        <p:spPr>
          <a:xfrm>
            <a:off x="158151" y="7194430"/>
            <a:ext cx="4382100" cy="0"/>
          </a:xfrm>
          <a:prstGeom prst="straightConnector1">
            <a:avLst/>
          </a:prstGeom>
          <a:noFill/>
          <a:ln w="9525" cap="flat" cmpd="sng">
            <a:solidFill>
              <a:schemeClr val="lt1"/>
            </a:solidFill>
            <a:prstDash val="solid"/>
            <a:miter lim="800000"/>
            <a:headEnd type="none" w="sm" len="sm"/>
            <a:tailEnd type="none" w="sm" len="sm"/>
          </a:ln>
        </p:spPr>
      </p:cxnSp>
      <p:pic>
        <p:nvPicPr>
          <p:cNvPr id="5" name="Picture 4" descr="A black text on a white background&#10;&#10;AI-generated content may be incorrect.">
            <a:extLst>
              <a:ext uri="{FF2B5EF4-FFF2-40B4-BE49-F238E27FC236}">
                <a16:creationId xmlns:a16="http://schemas.microsoft.com/office/drawing/2014/main" id="{8288D543-79DD-13FF-B9AC-21C49CBE4D5F}"/>
              </a:ext>
            </a:extLst>
          </p:cNvPr>
          <p:cNvPicPr>
            <a:picLocks noChangeAspect="1"/>
          </p:cNvPicPr>
          <p:nvPr/>
        </p:nvPicPr>
        <p:blipFill>
          <a:blip r:embed="rId5"/>
          <a:stretch>
            <a:fillRect/>
          </a:stretch>
        </p:blipFill>
        <p:spPr>
          <a:xfrm>
            <a:off x="251321" y="9316194"/>
            <a:ext cx="4656168" cy="7094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7"/>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10</a:t>
            </a:fld>
            <a:endParaRPr/>
          </a:p>
        </p:txBody>
      </p:sp>
      <p:sp>
        <p:nvSpPr>
          <p:cNvPr id="356" name="Google Shape;356;p17"/>
          <p:cNvSpPr txBox="1"/>
          <p:nvPr/>
        </p:nvSpPr>
        <p:spPr>
          <a:xfrm>
            <a:off x="563879" y="521868"/>
            <a:ext cx="6296631" cy="798609"/>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Enseignements tirés des autres et du monde universitaire</a:t>
            </a:r>
            <a:endParaRPr/>
          </a:p>
          <a:p>
            <a:pPr marL="0" marR="0" lvl="0" indent="0" algn="l" rtl="0">
              <a:lnSpc>
                <a:spcPct val="125555"/>
              </a:lnSpc>
              <a:spcBef>
                <a:spcPts val="0"/>
              </a:spcBef>
              <a:spcAft>
                <a:spcPts val="0"/>
              </a:spcAft>
              <a:buClr>
                <a:srgbClr val="0C2D45"/>
              </a:buClr>
              <a:buSzPts val="1800"/>
              <a:buFont typeface="Arial"/>
              <a:buNone/>
            </a:pPr>
            <a:endParaRPr sz="1800" b="1" i="0">
              <a:solidFill>
                <a:srgbClr val="7ABB57"/>
              </a:solidFill>
              <a:latin typeface="Calibri"/>
              <a:ea typeface="Calibri"/>
              <a:cs typeface="Calibri"/>
              <a:sym typeface="Calibri"/>
            </a:endParaRPr>
          </a:p>
        </p:txBody>
      </p:sp>
      <p:cxnSp>
        <p:nvCxnSpPr>
          <p:cNvPr id="357" name="Google Shape;357;p17"/>
          <p:cNvCxnSpPr/>
          <p:nvPr/>
        </p:nvCxnSpPr>
        <p:spPr>
          <a:xfrm>
            <a:off x="2698" y="769924"/>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358" name="Google Shape;358;p17"/>
          <p:cNvSpPr txBox="1"/>
          <p:nvPr/>
        </p:nvSpPr>
        <p:spPr>
          <a:xfrm>
            <a:off x="440585" y="1253688"/>
            <a:ext cx="6693900" cy="5233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50" b="0" i="0">
                <a:solidFill>
                  <a:srgbClr val="1F1F1F"/>
                </a:solidFill>
                <a:latin typeface="Calibri"/>
                <a:ea typeface="Calibri"/>
                <a:cs typeface="Calibri"/>
                <a:sym typeface="Calibri"/>
              </a:rPr>
              <a:t>Dans le contexte des programmes de jumelage mis en place par les cafés de la solidarité, nous partageons des informations sur une autre étude allemande, intitulée </a:t>
            </a:r>
            <a:r>
              <a:rPr lang="en-GB" sz="1150" b="1" i="0">
                <a:solidFill>
                  <a:srgbClr val="1F1F1F"/>
                </a:solidFill>
                <a:latin typeface="Calibri"/>
                <a:ea typeface="Calibri"/>
                <a:cs typeface="Calibri"/>
                <a:sym typeface="Calibri"/>
              </a:rPr>
              <a:t>Buddy Schemes between Refugees and Volunteers in Germany (Programmes de jumelage entre réfugiés et bénévoles en Allemagne) : Potentiel de transformation dans une relation inégale ?  </a:t>
            </a:r>
            <a:endParaRPr/>
          </a:p>
          <a:p>
            <a:pPr marL="0" marR="0" lvl="0" indent="0" algn="l" rtl="0">
              <a:spcBef>
                <a:spcPts val="0"/>
              </a:spcBef>
              <a:spcAft>
                <a:spcPts val="0"/>
              </a:spcAft>
              <a:buNone/>
            </a:pPr>
            <a:endParaRPr sz="1150">
              <a:solidFill>
                <a:srgbClr val="1F1F1F"/>
              </a:solidFill>
              <a:latin typeface="Calibri"/>
              <a:ea typeface="Calibri"/>
              <a:cs typeface="Calibri"/>
              <a:sym typeface="Calibri"/>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L'étude explique que depuis 2016, de nombreux citoyens allemands ont participé à ce que l'on appelle des "programmes de jumelage" dans lesquels des bénévoles apportent un soutien personnalisé aux réfugiés pour les aider à construire leur nouvelle vie en Allemagne. Ces relations sont caractérisées par des différences ethniques, de genre et d'âge entre les deux parties. Cet article examine les programmes de jumelage du point de vue des bénévoles et des réfugiés et cherche à savoir si ces relations ouvrent des espaces pour des pratiques citoyennes transformatrices ou si elles renforcent plutôt les discours d'exclusion. </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S'appuyant sur les théories féministes de la prise en charge, l'article décrit comment les bénévoles et les réfugiés donnent un sens à leurs activités et à leurs rôles dans la relation. D'une part, les valeurs attachées aux relations de soins, telles que la proximité émotionnelle, la confiance et le respect, contribuent à renforcer l'estime de soi et l'autonomie des migrants et favorisent le sentiment de responsabilité des bénévoles dans la lutte contre les inégalités. </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D'autre part, les deux parties entrent dans des logiques particulières de soins qui renforcent potentiellement les hiérarchies de pouvoir entre elles. Ces dynamiques ambiguës influencent la possibilité de pratiques citoyennes transformatrices de part et d'autre. Alors que certains volontaires et réfugiés développent et adoptent une position critique sur les politiques migratoires restrictives dans leurs relations avec les autres, d'autres renforcent leurs points de vue d'exclusion sur qui mérite d'être aidé et par qui.</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rgbClr val="50B4D9"/>
                </a:solidFill>
                <a:latin typeface="Calibri"/>
                <a:ea typeface="Calibri"/>
                <a:cs typeface="Calibri"/>
                <a:sym typeface="Calibri"/>
              </a:rPr>
              <a:t>Référence </a:t>
            </a:r>
            <a:r>
              <a:rPr lang="en-GB" sz="1150" b="1">
                <a:solidFill>
                  <a:srgbClr val="123240"/>
                </a:solidFill>
                <a:latin typeface="Calibri"/>
                <a:ea typeface="Calibri"/>
                <a:cs typeface="Calibri"/>
                <a:sym typeface="Calibri"/>
              </a:rPr>
              <a:t>:  </a:t>
            </a:r>
            <a:r>
              <a:rPr lang="en-GB" sz="1200" b="0" i="0">
                <a:solidFill>
                  <a:srgbClr val="111111"/>
                </a:solidFill>
                <a:latin typeface="Calibri"/>
                <a:ea typeface="Calibri"/>
                <a:cs typeface="Calibri"/>
                <a:sym typeface="Calibri"/>
              </a:rPr>
              <a:t>Stock, I. (2019). </a:t>
            </a:r>
            <a:r>
              <a:rPr lang="en-GB" sz="1200" b="0" i="1">
                <a:solidFill>
                  <a:srgbClr val="111111"/>
                </a:solidFill>
                <a:latin typeface="Calibri"/>
                <a:ea typeface="Calibri"/>
                <a:cs typeface="Calibri"/>
                <a:sym typeface="Calibri"/>
              </a:rPr>
              <a:t>Inclusion sociale, 7</a:t>
            </a:r>
            <a:r>
              <a:rPr lang="en-GB" sz="1200" b="0" i="0">
                <a:solidFill>
                  <a:srgbClr val="111111"/>
                </a:solidFill>
                <a:latin typeface="Calibri"/>
                <a:ea typeface="Calibri"/>
                <a:cs typeface="Calibri"/>
                <a:sym typeface="Calibri"/>
              </a:rPr>
              <a:t>(2), 128-138.</a:t>
            </a:r>
            <a:endParaRPr sz="1200" b="1" i="0">
              <a:solidFill>
                <a:srgbClr val="1F1F1F"/>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chemeClr val="dk1"/>
                </a:solidFill>
                <a:latin typeface="Calibri"/>
                <a:ea typeface="Calibri"/>
                <a:cs typeface="Calibri"/>
                <a:sym typeface="Calibri"/>
              </a:rPr>
              <a:t>Pour plus de détails, vous pouvez lire la publication complète sur </a:t>
            </a:r>
            <a:endParaRPr sz="1150" b="1">
              <a:solidFill>
                <a:srgbClr val="1F1F1F"/>
              </a:solidFill>
              <a:latin typeface="Calibri"/>
              <a:ea typeface="Calibri"/>
              <a:cs typeface="Calibri"/>
              <a:sym typeface="Calibri"/>
            </a:endParaRPr>
          </a:p>
          <a:p>
            <a:pPr marL="0" marR="0" lvl="0" indent="0" algn="l" rtl="0">
              <a:spcBef>
                <a:spcPts val="0"/>
              </a:spcBef>
              <a:spcAft>
                <a:spcPts val="0"/>
              </a:spcAft>
              <a:buNone/>
            </a:pPr>
            <a:r>
              <a:rPr lang="en-GB" sz="1150" b="0" i="0" u="sng">
                <a:solidFill>
                  <a:schemeClr val="hlink"/>
                </a:solidFill>
                <a:latin typeface="Calibri"/>
                <a:ea typeface="Calibri"/>
                <a:cs typeface="Calibri"/>
                <a:sym typeface="Calibri"/>
                <a:hlinkClick r:id="rId3"/>
              </a:rPr>
              <a:t> https://www.cogitatiopress.com/socialinclusion/article/view/2041</a:t>
            </a:r>
            <a:endParaRPr sz="1150">
              <a:solidFill>
                <a:schemeClr val="dk1"/>
              </a:solidFill>
              <a:latin typeface="Calibri"/>
              <a:ea typeface="Calibri"/>
              <a:cs typeface="Calibri"/>
              <a:sym typeface="Calibri"/>
            </a:endParaRPr>
          </a:p>
        </p:txBody>
      </p:sp>
      <p:pic>
        <p:nvPicPr>
          <p:cNvPr id="359" name="Google Shape;359;p17" descr="Portrait of five young children with arms on each other's shoulders standing in school hallway"/>
          <p:cNvPicPr preferRelativeResize="0"/>
          <p:nvPr/>
        </p:nvPicPr>
        <p:blipFill rotWithShape="1">
          <a:blip r:embed="rId4">
            <a:alphaModFix/>
          </a:blip>
          <a:srcRect/>
          <a:stretch/>
        </p:blipFill>
        <p:spPr>
          <a:xfrm>
            <a:off x="470355" y="6047792"/>
            <a:ext cx="6618965" cy="4412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8"/>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11</a:t>
            </a:fld>
            <a:endParaRPr/>
          </a:p>
        </p:txBody>
      </p:sp>
      <p:sp>
        <p:nvSpPr>
          <p:cNvPr id="365" name="Google Shape;365;p18"/>
          <p:cNvSpPr txBox="1"/>
          <p:nvPr/>
        </p:nvSpPr>
        <p:spPr>
          <a:xfrm>
            <a:off x="563879" y="521868"/>
            <a:ext cx="6296631" cy="798609"/>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Enseignements tirés des autres et du monde universitaire</a:t>
            </a:r>
            <a:endParaRPr/>
          </a:p>
          <a:p>
            <a:pPr marL="0" marR="0" lvl="0" indent="0" algn="l" rtl="0">
              <a:lnSpc>
                <a:spcPct val="125555"/>
              </a:lnSpc>
              <a:spcBef>
                <a:spcPts val="0"/>
              </a:spcBef>
              <a:spcAft>
                <a:spcPts val="0"/>
              </a:spcAft>
              <a:buClr>
                <a:srgbClr val="0C2D45"/>
              </a:buClr>
              <a:buSzPts val="1800"/>
              <a:buFont typeface="Arial"/>
              <a:buNone/>
            </a:pPr>
            <a:endParaRPr sz="1800" b="1" i="0">
              <a:solidFill>
                <a:srgbClr val="7ABB57"/>
              </a:solidFill>
              <a:latin typeface="Calibri"/>
              <a:ea typeface="Calibri"/>
              <a:cs typeface="Calibri"/>
              <a:sym typeface="Calibri"/>
            </a:endParaRPr>
          </a:p>
        </p:txBody>
      </p:sp>
      <p:cxnSp>
        <p:nvCxnSpPr>
          <p:cNvPr id="366" name="Google Shape;366;p18"/>
          <p:cNvCxnSpPr/>
          <p:nvPr/>
        </p:nvCxnSpPr>
        <p:spPr>
          <a:xfrm>
            <a:off x="2698" y="769924"/>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367" name="Google Shape;367;p18"/>
          <p:cNvSpPr txBox="1"/>
          <p:nvPr/>
        </p:nvSpPr>
        <p:spPr>
          <a:xfrm>
            <a:off x="440586" y="1356325"/>
            <a:ext cx="6693900" cy="943530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GB" sz="1100" b="1" u="sng">
                <a:solidFill>
                  <a:schemeClr val="hlink"/>
                </a:solidFill>
                <a:latin typeface="Calibri"/>
                <a:ea typeface="Calibri"/>
                <a:cs typeface="Calibri"/>
                <a:sym typeface="Calibri"/>
                <a:hlinkClick r:id="rId3"/>
              </a:rPr>
              <a:t>FEINAMC FEINAMC - Favoriser l'éducation et l'intégration des enfants migrants nouvellement arrivés</a:t>
            </a:r>
            <a:endParaRPr sz="1000" b="1" i="0">
              <a:solidFill>
                <a:srgbClr val="50B4D9"/>
              </a:solidFill>
              <a:latin typeface="Calibri"/>
              <a:ea typeface="Calibri"/>
              <a:cs typeface="Calibri"/>
              <a:sym typeface="Calibri"/>
            </a:endParaRPr>
          </a:p>
          <a:p>
            <a:pPr marL="0" marR="0" lvl="0" indent="0" algn="just" rtl="0">
              <a:lnSpc>
                <a:spcPct val="115000"/>
              </a:lnSpc>
              <a:spcBef>
                <a:spcPts val="0"/>
              </a:spcBef>
              <a:spcAft>
                <a:spcPts val="0"/>
              </a:spcAft>
              <a:buNone/>
            </a:pPr>
            <a:r>
              <a:rPr lang="en-GB" sz="1283" b="0" i="0">
                <a:solidFill>
                  <a:srgbClr val="1F1F1F"/>
                </a:solidFill>
                <a:latin typeface="Arial"/>
                <a:ea typeface="Arial"/>
                <a:cs typeface="Arial"/>
                <a:sym typeface="Arial"/>
              </a:rPr>
              <a:t>L</a:t>
            </a:r>
            <a:r>
              <a:rPr lang="en-GB" sz="1200" b="0" i="0">
                <a:solidFill>
                  <a:srgbClr val="1F1F1F"/>
                </a:solidFill>
                <a:latin typeface="Arial"/>
                <a:ea typeface="Arial"/>
                <a:cs typeface="Arial"/>
                <a:sym typeface="Arial"/>
              </a:rPr>
              <a:t>e projet FEINAMC, financé dans le cadre du programme ERASMUS+, s'est concentré sur la mise en œuvre de deux initiatives clés, l'"outil d'évaluation des acquis" et le "programme de mentorat par les pairs", afin d'améliorer l'intégration des enfants migrants nouvellement arrivés dans les systèmes éducatifs formels de plusieurs pays européens, notamment l'Autriche, Chypre, la Grèce, l'Italie et l'Espagne. Les résultats sont partagés :</a:t>
            </a:r>
            <a:endParaRPr sz="1200"/>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1" i="0">
                <a:solidFill>
                  <a:srgbClr val="50B4D9"/>
                </a:solidFill>
                <a:latin typeface="Arial"/>
                <a:ea typeface="Arial"/>
                <a:cs typeface="Arial"/>
                <a:sym typeface="Arial"/>
              </a:rPr>
              <a:t>Mise en œuvre</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Programme de mentorat par les pairs : Au cours de l'année scolaire 2021/2022, le programme a été mis en œuvre dans 20 écoles des cinq pays partenaires, impliquant directement 212 élèves (104 paires de mentors et de mentorés) et leurs enseignants.</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Séminaire d'échange international : Un événement a été organisé à Palerme en mai 2022, auquel ont participé des participants au programme, ce qui a facilité les échanges et le retour d'information.</a:t>
            </a:r>
            <a:endParaRPr sz="1200"/>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1" i="0">
                <a:solidFill>
                  <a:srgbClr val="50B4D9"/>
                </a:solidFill>
                <a:latin typeface="Arial"/>
                <a:ea typeface="Arial"/>
                <a:cs typeface="Arial"/>
                <a:sym typeface="Arial"/>
              </a:rPr>
              <a:t>Écoles concernées</a:t>
            </a:r>
            <a:endParaRPr sz="1200"/>
          </a:p>
          <a:p>
            <a:pPr marL="0" marR="0" lvl="0" indent="0" algn="just" rtl="0">
              <a:lnSpc>
                <a:spcPct val="115000"/>
              </a:lnSpc>
              <a:spcBef>
                <a:spcPts val="0"/>
              </a:spcBef>
              <a:spcAft>
                <a:spcPts val="0"/>
              </a:spcAft>
              <a:buNone/>
            </a:pPr>
            <a:r>
              <a:rPr lang="en-GB" sz="1200" b="0" i="0">
                <a:solidFill>
                  <a:srgbClr val="1F1F1F"/>
                </a:solidFill>
                <a:latin typeface="Arial"/>
                <a:ea typeface="Arial"/>
                <a:cs typeface="Arial"/>
                <a:sym typeface="Arial"/>
              </a:rPr>
              <a:t>	Autriche : Quatre écoles à Vienne. Chypre : Trois écoles dans différentes villes.</a:t>
            </a:r>
            <a:endParaRPr sz="1200"/>
          </a:p>
          <a:p>
            <a:pPr marL="0" marR="0" lvl="0" indent="0" algn="just" rtl="0">
              <a:lnSpc>
                <a:spcPct val="115000"/>
              </a:lnSpc>
              <a:spcBef>
                <a:spcPts val="0"/>
              </a:spcBef>
              <a:spcAft>
                <a:spcPts val="0"/>
              </a:spcAft>
              <a:buNone/>
            </a:pPr>
            <a:r>
              <a:rPr lang="en-GB" sz="1200" b="0" i="0">
                <a:solidFill>
                  <a:srgbClr val="1F1F1F"/>
                </a:solidFill>
                <a:latin typeface="Arial"/>
                <a:ea typeface="Arial"/>
                <a:cs typeface="Arial"/>
                <a:sym typeface="Arial"/>
              </a:rPr>
              <a:t>	Grèce : Six écoles à Thessalonique. Italie : Quatre écoles à Palerme et à Bologne.</a:t>
            </a:r>
            <a:endParaRPr sz="1200"/>
          </a:p>
          <a:p>
            <a:pPr marL="0" marR="0" lvl="0" indent="0" algn="just" rtl="0">
              <a:lnSpc>
                <a:spcPct val="115000"/>
              </a:lnSpc>
              <a:spcBef>
                <a:spcPts val="0"/>
              </a:spcBef>
              <a:spcAft>
                <a:spcPts val="0"/>
              </a:spcAft>
              <a:buNone/>
            </a:pPr>
            <a:r>
              <a:rPr lang="en-GB" sz="1200" b="0" i="0">
                <a:solidFill>
                  <a:srgbClr val="1F1F1F"/>
                </a:solidFill>
                <a:latin typeface="Arial"/>
                <a:ea typeface="Arial"/>
                <a:cs typeface="Arial"/>
                <a:sym typeface="Arial"/>
              </a:rPr>
              <a:t>	Espagne : Trois écoles dans des lieux différents.</a:t>
            </a:r>
            <a:endParaRPr sz="1200"/>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1" i="0">
                <a:solidFill>
                  <a:srgbClr val="50B4D9"/>
                </a:solidFill>
                <a:latin typeface="Arial"/>
                <a:ea typeface="Arial"/>
                <a:cs typeface="Arial"/>
                <a:sym typeface="Arial"/>
              </a:rPr>
              <a:t>Objectifs du programme </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 projet vise à transposer les pratiques réussies des projets précédents dans un contexte européen plus large, en les adaptant aux différents systèmes éducatifs et aux différentes cultures.</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Cette initiative vise à faciliter l'intégration des enfants migrants et à enrichir l'expérience éducative de tous les élèves en élargissant la compréhension et la coopération culturelles.</a:t>
            </a:r>
            <a:endParaRPr sz="1200"/>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1" i="0">
                <a:solidFill>
                  <a:srgbClr val="50B4D9"/>
                </a:solidFill>
                <a:latin typeface="Arial"/>
                <a:ea typeface="Arial"/>
                <a:cs typeface="Arial"/>
                <a:sym typeface="Arial"/>
              </a:rPr>
              <a:t>Retour d'information et impact</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Les réactions des enseignants et des élèves qui ont participé à la phase pilote ont permis d'affiner les lignes directrices en vue d'une application plus large dans les écoles européennes.</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Les lignes directrices visent à aider les éducateurs européens à comprendre et à mettre en œuvre le programme de tutorat par les pairs dans leurs écoles afin d'améliorer l'intégration des enfants migrants.</a:t>
            </a:r>
            <a:endParaRPr sz="1200"/>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1" i="0">
                <a:solidFill>
                  <a:srgbClr val="50B4D9"/>
                </a:solidFill>
                <a:latin typeface="Arial"/>
                <a:ea typeface="Arial"/>
                <a:cs typeface="Arial"/>
                <a:sym typeface="Arial"/>
              </a:rPr>
              <a:t>Défis et solutions</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Les défis liés à l'intégration des enfants migrants dans les systèmes éducatifs comprennent le placement approprié en classe, les barrières linguistiques, l'insuffisance du soutien à l'apprentissage et la nécessité de former les enseignants à la diversité et à l'inclusion.</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 projet relève ces défis en promouvant des programmes de tutorat, en soutenant l'acquisition de la langue locale et en reconnaissant les acquis afin de faciliter le parcours éducatif des enfants migrants.</a:t>
            </a:r>
            <a:endParaRPr sz="1200"/>
          </a:p>
          <a:p>
            <a:pPr marL="0" marR="0" lvl="0" indent="0" algn="just" rtl="0">
              <a:lnSpc>
                <a:spcPct val="115000"/>
              </a:lnSpc>
              <a:spcBef>
                <a:spcPts val="0"/>
              </a:spcBef>
              <a:spcAft>
                <a:spcPts val="0"/>
              </a:spcAft>
              <a:buNone/>
            </a:pPr>
            <a:endParaRPr sz="1283"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endParaRPr sz="1283" b="0" i="0">
              <a:solidFill>
                <a:srgbClr val="1F1F1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9"/>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12</a:t>
            </a:fld>
            <a:endParaRPr/>
          </a:p>
        </p:txBody>
      </p:sp>
      <p:sp>
        <p:nvSpPr>
          <p:cNvPr id="373" name="Google Shape;373;p19"/>
          <p:cNvSpPr txBox="1"/>
          <p:nvPr/>
        </p:nvSpPr>
        <p:spPr>
          <a:xfrm>
            <a:off x="563879" y="521868"/>
            <a:ext cx="6296631" cy="798609"/>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Enseignements tirés des autres et du monde universitaire</a:t>
            </a:r>
            <a:endParaRPr/>
          </a:p>
          <a:p>
            <a:pPr marL="0" marR="0" lvl="0" indent="0" algn="l" rtl="0">
              <a:lnSpc>
                <a:spcPct val="125555"/>
              </a:lnSpc>
              <a:spcBef>
                <a:spcPts val="0"/>
              </a:spcBef>
              <a:spcAft>
                <a:spcPts val="0"/>
              </a:spcAft>
              <a:buClr>
                <a:srgbClr val="0C2D45"/>
              </a:buClr>
              <a:buSzPts val="1800"/>
              <a:buFont typeface="Arial"/>
              <a:buNone/>
            </a:pPr>
            <a:endParaRPr sz="1800" b="1" i="0">
              <a:solidFill>
                <a:srgbClr val="7ABB57"/>
              </a:solidFill>
              <a:latin typeface="Calibri"/>
              <a:ea typeface="Calibri"/>
              <a:cs typeface="Calibri"/>
              <a:sym typeface="Calibri"/>
            </a:endParaRPr>
          </a:p>
        </p:txBody>
      </p:sp>
      <p:cxnSp>
        <p:nvCxnSpPr>
          <p:cNvPr id="374" name="Google Shape;374;p19"/>
          <p:cNvCxnSpPr/>
          <p:nvPr/>
        </p:nvCxnSpPr>
        <p:spPr>
          <a:xfrm>
            <a:off x="2698" y="769924"/>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375" name="Google Shape;375;p19"/>
          <p:cNvSpPr txBox="1"/>
          <p:nvPr/>
        </p:nvSpPr>
        <p:spPr>
          <a:xfrm>
            <a:off x="440586" y="1280125"/>
            <a:ext cx="6693900" cy="954240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GB" sz="1283" b="1" i="0">
                <a:solidFill>
                  <a:srgbClr val="50B4D9"/>
                </a:solidFill>
                <a:latin typeface="Arial"/>
                <a:ea typeface="Arial"/>
                <a:cs typeface="Arial"/>
                <a:sym typeface="Arial"/>
              </a:rPr>
              <a:t>Spécificités du programme de mentorat</a:t>
            </a:r>
            <a:endParaRPr/>
          </a:p>
          <a:p>
            <a:pPr marL="285750" marR="0" lvl="0" indent="-285750" algn="just" rtl="0">
              <a:lnSpc>
                <a:spcPct val="115000"/>
              </a:lnSpc>
              <a:spcBef>
                <a:spcPts val="0"/>
              </a:spcBef>
              <a:spcAft>
                <a:spcPts val="0"/>
              </a:spcAft>
              <a:buClr>
                <a:srgbClr val="1F1F1F"/>
              </a:buClr>
              <a:buSzPts val="1283"/>
              <a:buFont typeface="Arial"/>
              <a:buChar char="•"/>
            </a:pPr>
            <a:r>
              <a:rPr lang="en-GB" sz="1283" b="0" i="0">
                <a:solidFill>
                  <a:srgbClr val="1F1F1F"/>
                </a:solidFill>
                <a:latin typeface="Arial"/>
                <a:ea typeface="Arial"/>
                <a:cs typeface="Arial"/>
                <a:sym typeface="Arial"/>
              </a:rPr>
              <a:t>Structure et mise en œuvre : Le programme prévoit la création de paires mentor-mentoré, où les mentors sont des étudiants plus expérimentés (migrants ou natifs) qui aident les étudiants migrants nouvellement arrivés à s'adapter à leur nouvel environnement éducatif et culturel.</a:t>
            </a:r>
            <a:endParaRPr/>
          </a:p>
          <a:p>
            <a:pPr marL="285750" marR="0" lvl="0" indent="-285750" algn="just" rtl="0">
              <a:lnSpc>
                <a:spcPct val="115000"/>
              </a:lnSpc>
              <a:spcBef>
                <a:spcPts val="0"/>
              </a:spcBef>
              <a:spcAft>
                <a:spcPts val="0"/>
              </a:spcAft>
              <a:buClr>
                <a:srgbClr val="1F1F1F"/>
              </a:buClr>
              <a:buSzPts val="1283"/>
              <a:buFont typeface="Arial"/>
              <a:buChar char="•"/>
            </a:pPr>
            <a:r>
              <a:rPr lang="en-GB" sz="1283" b="0" i="0">
                <a:solidFill>
                  <a:srgbClr val="1F1F1F"/>
                </a:solidFill>
                <a:latin typeface="Arial"/>
                <a:ea typeface="Arial"/>
                <a:cs typeface="Arial"/>
                <a:sym typeface="Arial"/>
              </a:rPr>
              <a:t>Avantages interculturels et sociaux</a:t>
            </a:r>
            <a:endParaRPr/>
          </a:p>
          <a:p>
            <a:pPr marL="285750" marR="0" lvl="0" indent="-285750" algn="just" rtl="0">
              <a:lnSpc>
                <a:spcPct val="115000"/>
              </a:lnSpc>
              <a:spcBef>
                <a:spcPts val="0"/>
              </a:spcBef>
              <a:spcAft>
                <a:spcPts val="0"/>
              </a:spcAft>
              <a:buClr>
                <a:srgbClr val="1F1F1F"/>
              </a:buClr>
              <a:buSzPts val="1283"/>
              <a:buFont typeface="Arial"/>
              <a:buChar char="•"/>
            </a:pPr>
            <a:r>
              <a:rPr lang="en-GB" sz="1283" b="0" i="0">
                <a:solidFill>
                  <a:srgbClr val="1F1F1F"/>
                </a:solidFill>
                <a:latin typeface="Arial"/>
                <a:ea typeface="Arial"/>
                <a:cs typeface="Arial"/>
                <a:sym typeface="Arial"/>
              </a:rPr>
              <a:t>La relation de mentorat favorise les compétences sociales et émotionnelles, réduit l'anxiété et renforce la confiance en soi des bénéficiaires.</a:t>
            </a:r>
            <a:endParaRPr/>
          </a:p>
          <a:p>
            <a:pPr marL="285750" marR="0" lvl="0" indent="-285750" algn="just" rtl="0">
              <a:lnSpc>
                <a:spcPct val="115000"/>
              </a:lnSpc>
              <a:spcBef>
                <a:spcPts val="0"/>
              </a:spcBef>
              <a:spcAft>
                <a:spcPts val="0"/>
              </a:spcAft>
              <a:buClr>
                <a:srgbClr val="1F1F1F"/>
              </a:buClr>
              <a:buSzPts val="1283"/>
              <a:buFont typeface="Arial"/>
              <a:buChar char="•"/>
            </a:pPr>
            <a:r>
              <a:rPr lang="en-GB" sz="1283" b="0" i="0">
                <a:solidFill>
                  <a:srgbClr val="1F1F1F"/>
                </a:solidFill>
                <a:latin typeface="Arial"/>
                <a:ea typeface="Arial"/>
                <a:cs typeface="Arial"/>
                <a:sym typeface="Arial"/>
              </a:rPr>
              <a:t>Les mentors s'épanouissent personnellement et développent des compétences clés telles que le leadership, la communication et l'empathie.</a:t>
            </a:r>
            <a:endParaRPr/>
          </a:p>
          <a:p>
            <a:pPr marL="0" marR="0" lvl="0" indent="0" algn="just" rtl="0">
              <a:lnSpc>
                <a:spcPct val="115000"/>
              </a:lnSpc>
              <a:spcBef>
                <a:spcPts val="0"/>
              </a:spcBef>
              <a:spcAft>
                <a:spcPts val="0"/>
              </a:spcAft>
              <a:buNone/>
            </a:pPr>
            <a:r>
              <a:rPr lang="en-GB" sz="1283">
                <a:solidFill>
                  <a:srgbClr val="1F1F1F"/>
                </a:solidFill>
                <a:latin typeface="Arial"/>
                <a:ea typeface="Arial"/>
                <a:cs typeface="Arial"/>
                <a:sym typeface="Arial"/>
              </a:rPr>
              <a:t>_______________________________________________________________________</a:t>
            </a:r>
            <a:endParaRPr/>
          </a:p>
          <a:p>
            <a:pPr marL="0" marR="0" lvl="0" indent="0" algn="just" rtl="0">
              <a:lnSpc>
                <a:spcPct val="115000"/>
              </a:lnSpc>
              <a:spcBef>
                <a:spcPts val="0"/>
              </a:spcBef>
              <a:spcAft>
                <a:spcPts val="0"/>
              </a:spcAft>
              <a:buNone/>
            </a:pPr>
            <a:r>
              <a:rPr lang="en-GB" sz="1283" b="0" i="0">
                <a:solidFill>
                  <a:srgbClr val="1F1F1F"/>
                </a:solidFill>
                <a:latin typeface="Arial"/>
                <a:ea typeface="Arial"/>
                <a:cs typeface="Arial"/>
                <a:sym typeface="Arial"/>
              </a:rPr>
              <a:t>Bien qu'il s'agisse de canaux différents (écoles au lieu de communautés), il est possible de tirer des enseignements des éléments suivants </a:t>
            </a:r>
            <a:endParaRPr/>
          </a:p>
          <a:p>
            <a:pPr marL="0" marR="0" lvl="0" indent="0" algn="just" rtl="0">
              <a:lnSpc>
                <a:spcPct val="115000"/>
              </a:lnSpc>
              <a:spcBef>
                <a:spcPts val="0"/>
              </a:spcBef>
              <a:spcAft>
                <a:spcPts val="0"/>
              </a:spcAft>
              <a:buNone/>
            </a:pPr>
            <a:r>
              <a:rPr lang="en-GB" sz="1283" b="0" i="0">
                <a:solidFill>
                  <a:srgbClr val="1F1F1F"/>
                </a:solidFill>
                <a:latin typeface="Arial"/>
                <a:ea typeface="Arial"/>
                <a:cs typeface="Arial"/>
                <a:sym typeface="Arial"/>
              </a:rPr>
              <a:t>La publication "</a:t>
            </a:r>
            <a:r>
              <a:rPr lang="en-GB" sz="1600" b="1" i="0">
                <a:solidFill>
                  <a:srgbClr val="50B4D9"/>
                </a:solidFill>
                <a:latin typeface="Arial"/>
                <a:ea typeface="Arial"/>
                <a:cs typeface="Arial"/>
                <a:sym typeface="Arial"/>
              </a:rPr>
              <a:t>How schools are integrating new migrant pupils and their families" (Comment les écoles intègrent les nouveaux élèves immigrés et leurs familles</a:t>
            </a:r>
            <a:r>
              <a:rPr lang="en-GB" sz="1283" b="0" i="0">
                <a:solidFill>
                  <a:srgbClr val="1F1F1F"/>
                </a:solidFill>
                <a:latin typeface="Arial"/>
                <a:ea typeface="Arial"/>
                <a:cs typeface="Arial"/>
                <a:sym typeface="Arial"/>
              </a:rPr>
              <a:t>) explique les différentes stratégies d'accueil et d'intégration des enfants et des parents immigrés dans les écoles du Royaume-Uni. </a:t>
            </a:r>
            <a:endParaRPr/>
          </a:p>
          <a:p>
            <a:pPr marL="0" marR="0" lvl="0" indent="0" algn="just" rtl="0">
              <a:lnSpc>
                <a:spcPct val="115000"/>
              </a:lnSpc>
              <a:spcBef>
                <a:spcPts val="0"/>
              </a:spcBef>
              <a:spcAft>
                <a:spcPts val="0"/>
              </a:spcAft>
              <a:buNone/>
            </a:pPr>
            <a:r>
              <a:rPr lang="en-GB" sz="1283" b="0" i="0">
                <a:solidFill>
                  <a:srgbClr val="1F1F1F"/>
                </a:solidFill>
                <a:latin typeface="Arial"/>
                <a:ea typeface="Arial"/>
                <a:cs typeface="Arial"/>
                <a:sym typeface="Arial"/>
              </a:rPr>
              <a:t>Il présente divers programmes d'éducation et de mentorat par les pairs utilisés pour soutenir l'intégration et améliorer le climat scolaire. Voici quelques exemples </a:t>
            </a:r>
            <a:endParaRPr/>
          </a:p>
          <a:p>
            <a:pPr marL="360363" marR="0" lvl="0" indent="-360363" algn="just" rtl="0">
              <a:lnSpc>
                <a:spcPct val="115000"/>
              </a:lnSpc>
              <a:spcBef>
                <a:spcPts val="0"/>
              </a:spcBef>
              <a:spcAft>
                <a:spcPts val="0"/>
              </a:spcAft>
              <a:buClr>
                <a:srgbClr val="1F1F1F"/>
              </a:buClr>
              <a:buSzPts val="1283"/>
              <a:buFont typeface="Arial"/>
              <a:buChar char="•"/>
            </a:pPr>
            <a:r>
              <a:rPr lang="en-GB" sz="1283" b="0" i="0">
                <a:solidFill>
                  <a:srgbClr val="1F1F1F"/>
                </a:solidFill>
                <a:latin typeface="Arial"/>
                <a:ea typeface="Arial"/>
                <a:cs typeface="Arial"/>
                <a:sym typeface="Arial"/>
              </a:rPr>
              <a:t>mentorat par les pairs pour les étudiants migrants (les étudiants plus âgés issus de l'immigration soutiennent leurs camarades plus jeunes, ce qui améliore l'intégration sociale et les progrès scolaires), </a:t>
            </a:r>
            <a:endParaRPr/>
          </a:p>
          <a:p>
            <a:pPr marL="360363" marR="0" lvl="0" indent="-360363" algn="just" rtl="0">
              <a:lnSpc>
                <a:spcPct val="115000"/>
              </a:lnSpc>
              <a:spcBef>
                <a:spcPts val="0"/>
              </a:spcBef>
              <a:spcAft>
                <a:spcPts val="0"/>
              </a:spcAft>
              <a:buClr>
                <a:srgbClr val="1F1F1F"/>
              </a:buClr>
              <a:buSzPts val="1283"/>
              <a:buFont typeface="Arial"/>
              <a:buChar char="•"/>
            </a:pPr>
            <a:r>
              <a:rPr lang="en-GB" sz="1283" b="0" i="0">
                <a:solidFill>
                  <a:srgbClr val="1F1F1F"/>
                </a:solidFill>
                <a:latin typeface="Arial"/>
                <a:ea typeface="Arial"/>
                <a:cs typeface="Arial"/>
                <a:sym typeface="Arial"/>
              </a:rPr>
              <a:t>des programmes de jumelage pour accueillir les nouveaux arrivants (soutien individuel par les pairs pour les nouveaux étudiants, afin de les aider à s'adapter à la vie scolaire), </a:t>
            </a:r>
            <a:endParaRPr/>
          </a:p>
          <a:p>
            <a:pPr marL="360363" marR="0" lvl="0" indent="-360363" algn="just" rtl="0">
              <a:lnSpc>
                <a:spcPct val="115000"/>
              </a:lnSpc>
              <a:spcBef>
                <a:spcPts val="0"/>
              </a:spcBef>
              <a:spcAft>
                <a:spcPts val="0"/>
              </a:spcAft>
              <a:buClr>
                <a:srgbClr val="1F1F1F"/>
              </a:buClr>
              <a:buSzPts val="1283"/>
              <a:buFont typeface="Arial"/>
              <a:buChar char="•"/>
            </a:pPr>
            <a:r>
              <a:rPr lang="en-GB" sz="1283" b="0" i="0">
                <a:solidFill>
                  <a:srgbClr val="1F1F1F"/>
                </a:solidFill>
                <a:latin typeface="Arial"/>
                <a:ea typeface="Arial"/>
                <a:cs typeface="Arial"/>
                <a:sym typeface="Arial"/>
              </a:rPr>
              <a:t>les programmes de jeunes interprètes/ambassadeurs linguistiques (les élèves aident leurs camarades et leurs parents à traduire, ce qui profite à la fois aux migrants et aux non-migrants), </a:t>
            </a:r>
            <a:endParaRPr/>
          </a:p>
          <a:p>
            <a:pPr marL="360363" marR="0" lvl="0" indent="-360363" algn="just" rtl="0">
              <a:lnSpc>
                <a:spcPct val="115000"/>
              </a:lnSpc>
              <a:spcBef>
                <a:spcPts val="0"/>
              </a:spcBef>
              <a:spcAft>
                <a:spcPts val="0"/>
              </a:spcAft>
              <a:buClr>
                <a:srgbClr val="1F1F1F"/>
              </a:buClr>
              <a:buSzPts val="1283"/>
              <a:buFont typeface="Arial"/>
              <a:buChar char="•"/>
            </a:pPr>
            <a:r>
              <a:rPr lang="en-GB" sz="1283" b="0" i="0">
                <a:solidFill>
                  <a:srgbClr val="1F1F1F"/>
                </a:solidFill>
                <a:latin typeface="Arial"/>
                <a:ea typeface="Arial"/>
                <a:cs typeface="Arial"/>
                <a:sym typeface="Arial"/>
              </a:rPr>
              <a:t>la méthode du cercle d'amis pour créer des réseaux de soutien par les pairs (un groupe d'étudiants apporte un soutien émotionnel et social à des pairs confrontés à des difficultés), et </a:t>
            </a:r>
            <a:endParaRPr/>
          </a:p>
          <a:p>
            <a:pPr marL="360363" marR="0" lvl="0" indent="-360363" algn="just" rtl="0">
              <a:lnSpc>
                <a:spcPct val="115000"/>
              </a:lnSpc>
              <a:spcBef>
                <a:spcPts val="0"/>
              </a:spcBef>
              <a:spcAft>
                <a:spcPts val="0"/>
              </a:spcAft>
              <a:buClr>
                <a:srgbClr val="1F1F1F"/>
              </a:buClr>
              <a:buSzPts val="1283"/>
              <a:buFont typeface="Arial"/>
              <a:buChar char="•"/>
            </a:pPr>
            <a:r>
              <a:rPr lang="en-GB" sz="1283" b="0" i="0">
                <a:solidFill>
                  <a:srgbClr val="1F1F1F"/>
                </a:solidFill>
                <a:latin typeface="Arial"/>
                <a:ea typeface="Arial"/>
                <a:cs typeface="Arial"/>
                <a:sym typeface="Arial"/>
              </a:rPr>
              <a:t>la médiation par les pairs pour relever les défis sociaux (des élèves formés aident à résoudre les conflits ou les incidents de harcèlement). </a:t>
            </a:r>
            <a:endParaRPr/>
          </a:p>
          <a:p>
            <a:pPr marL="0" marR="0" lvl="0" indent="0" algn="just" rtl="0">
              <a:lnSpc>
                <a:spcPct val="115000"/>
              </a:lnSpc>
              <a:spcBef>
                <a:spcPts val="0"/>
              </a:spcBef>
              <a:spcAft>
                <a:spcPts val="0"/>
              </a:spcAft>
              <a:buNone/>
            </a:pPr>
            <a:endParaRPr sz="1283"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83">
                <a:solidFill>
                  <a:srgbClr val="1F1F1F"/>
                </a:solidFill>
                <a:latin typeface="Arial"/>
                <a:ea typeface="Arial"/>
                <a:cs typeface="Arial"/>
                <a:sym typeface="Arial"/>
              </a:rPr>
              <a:t>Les </a:t>
            </a:r>
            <a:r>
              <a:rPr lang="en-GB" sz="1283" b="0" i="0">
                <a:solidFill>
                  <a:srgbClr val="1F1F1F"/>
                </a:solidFill>
                <a:latin typeface="Arial"/>
                <a:ea typeface="Arial"/>
                <a:cs typeface="Arial"/>
                <a:sym typeface="Arial"/>
              </a:rPr>
              <a:t>évaluations mettent en évidence des effets positifs, tels que l'amélioration de la cohésion sociale, de la confiance, de l'intégration sociale et du développement de l'amitié, tant pour les élèves immigrés que pour les élèves autochtones.</a:t>
            </a:r>
            <a:endParaRPr/>
          </a:p>
          <a:p>
            <a:pPr marL="0" marR="0" lvl="0" indent="0" algn="just" rtl="0">
              <a:lnSpc>
                <a:spcPct val="115000"/>
              </a:lnSpc>
              <a:spcBef>
                <a:spcPts val="0"/>
              </a:spcBef>
              <a:spcAft>
                <a:spcPts val="0"/>
              </a:spcAft>
              <a:buNone/>
            </a:pPr>
            <a:endParaRPr sz="1283"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83" b="0" i="0">
                <a:solidFill>
                  <a:srgbClr val="1F1F1F"/>
                </a:solidFill>
                <a:latin typeface="Arial"/>
                <a:ea typeface="Arial"/>
                <a:cs typeface="Arial"/>
                <a:sym typeface="Arial"/>
              </a:rPr>
              <a:t>Référence : Manzoni, C., Rolfe, H. (2019) How schools are integrating new migrant pupils and their families, National Institute of Economic and Social Research. </a:t>
            </a:r>
            <a:endParaRPr/>
          </a:p>
          <a:p>
            <a:pPr marL="0" marR="0" lvl="0" indent="0" algn="just" rtl="0">
              <a:lnSpc>
                <a:spcPct val="115000"/>
              </a:lnSpc>
              <a:spcBef>
                <a:spcPts val="0"/>
              </a:spcBef>
              <a:spcAft>
                <a:spcPts val="0"/>
              </a:spcAft>
              <a:buNone/>
            </a:pPr>
            <a:endParaRPr sz="1283" b="0" i="0">
              <a:solidFill>
                <a:srgbClr val="1F1F1F"/>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13</a:t>
            </a:fld>
            <a:endParaRPr/>
          </a:p>
        </p:txBody>
      </p:sp>
      <p:sp>
        <p:nvSpPr>
          <p:cNvPr id="381" name="Google Shape;381;p20"/>
          <p:cNvSpPr txBox="1"/>
          <p:nvPr/>
        </p:nvSpPr>
        <p:spPr>
          <a:xfrm>
            <a:off x="563879" y="521868"/>
            <a:ext cx="6296631" cy="798609"/>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Enseignements tirés des autres et du monde universitaire</a:t>
            </a:r>
            <a:endParaRPr/>
          </a:p>
          <a:p>
            <a:pPr marL="0" marR="0" lvl="0" indent="0" algn="l" rtl="0">
              <a:lnSpc>
                <a:spcPct val="125555"/>
              </a:lnSpc>
              <a:spcBef>
                <a:spcPts val="0"/>
              </a:spcBef>
              <a:spcAft>
                <a:spcPts val="0"/>
              </a:spcAft>
              <a:buClr>
                <a:srgbClr val="0C2D45"/>
              </a:buClr>
              <a:buSzPts val="1800"/>
              <a:buFont typeface="Arial"/>
              <a:buNone/>
            </a:pPr>
            <a:endParaRPr sz="1800" b="1" i="0">
              <a:solidFill>
                <a:srgbClr val="7ABB57"/>
              </a:solidFill>
              <a:latin typeface="Calibri"/>
              <a:ea typeface="Calibri"/>
              <a:cs typeface="Calibri"/>
              <a:sym typeface="Calibri"/>
            </a:endParaRPr>
          </a:p>
        </p:txBody>
      </p:sp>
      <p:cxnSp>
        <p:nvCxnSpPr>
          <p:cNvPr id="382" name="Google Shape;382;p20"/>
          <p:cNvCxnSpPr/>
          <p:nvPr/>
        </p:nvCxnSpPr>
        <p:spPr>
          <a:xfrm>
            <a:off x="2698" y="769924"/>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383" name="Google Shape;383;p20"/>
          <p:cNvSpPr txBox="1"/>
          <p:nvPr/>
        </p:nvSpPr>
        <p:spPr>
          <a:xfrm>
            <a:off x="440586" y="1356325"/>
            <a:ext cx="6693900" cy="1111020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n-GB" sz="1200" b="1" i="0">
                <a:solidFill>
                  <a:srgbClr val="50B4D9"/>
                </a:solidFill>
                <a:latin typeface="Arial"/>
                <a:ea typeface="Arial"/>
                <a:cs typeface="Arial"/>
                <a:sym typeface="Arial"/>
              </a:rPr>
              <a:t>Relations dyadiques entre réfugiés et bénévoles : Échange de soutien et réciprocité dans le cadre de projets de jumelage en Flandre</a:t>
            </a:r>
            <a:endParaRPr sz="1200"/>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0" i="0">
                <a:solidFill>
                  <a:srgbClr val="1F1F1F"/>
                </a:solidFill>
                <a:latin typeface="Arial"/>
                <a:ea typeface="Arial"/>
                <a:cs typeface="Arial"/>
                <a:sym typeface="Arial"/>
              </a:rPr>
              <a:t>Cet article examine comment les projets de jumelage facilitent l'intégration grâce à des relations individuelles entre les réfugiés et les bénévoles locaux. L'étude explore l'asymétrie de ces relations, où les bénévoles apportent souvent un soutien pratique et informatif (par exemple, pour les formalités administratives ou l'apprentissage du néerlandais), tandis que le soutien émotionnel et la réciprocité restent moins fréquents. Malgré les déséquilibres de pouvoir, les relations sont décrites comme largement positives. L'article propose des recommandations pour promouvoir des interactions plus réciproques et mutuellement enrichissantes. </a:t>
            </a:r>
            <a:endParaRPr sz="1200"/>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0" i="0">
                <a:solidFill>
                  <a:srgbClr val="1F1F1F"/>
                </a:solidFill>
                <a:latin typeface="Arial"/>
                <a:ea typeface="Arial"/>
                <a:cs typeface="Arial"/>
                <a:sym typeface="Arial"/>
              </a:rPr>
              <a:t>Les recommandations pour les initiatives de jumelage et les institutions promouvant les projets de jumelage mettent l'accent sur les points suivants :</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Les bénévoles se sentent souvent sous pression parce que les réfugiés comptent sur eux pour les tâches administratives, juridiques et bureaucratiques. Dans l'idéal, ces responsabilités devraient être prises en charge par des organisations officielles, ce qui permettrait aux bénévoles de se concentrer davantage sur l'établissement de relations sociales avec les réfugiés.</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Les projets de parrainage devraient améliorer la communication entre les bénévoles afin de partager des stratégies pour gérer la pression et établir une réciprocité dans les relations avec les réfugiés.</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Les organisations doivent promouvoir les possibilités de réciprocité pour les réfugiés. Cela peut se faire en organisant des activités de groupe qui valorisent les contributions des réfugiés.</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Les projets de parrainage peuvent jouer le rôle de lanceurs d'alerte en informant les décideurs politiques et les organismes d'intégration des lacunes du système. Cet objectif peut être atteint grâce à des séances structurées de retour d'information avec les bénévoles et les réfugiés.</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Les obstacles structurels et bureaucratiques doivent être levés pour que les projets "buddy" réalisent leur potentiel en matière d'intégration des réfugiés. Les décideurs politiques ne devraient pas faire peser tout le poids de l'intégration sur ces projets, mais plutôt développer des politiques inclusives qui engagent de multiples acteurs pour créer des environnements sociaux favorables.</a:t>
            </a:r>
            <a:endParaRPr sz="1200"/>
          </a:p>
          <a:p>
            <a:pPr marL="285750" marR="0" lvl="0" indent="-204279" algn="just" rtl="0">
              <a:lnSpc>
                <a:spcPct val="115000"/>
              </a:lnSpc>
              <a:spcBef>
                <a:spcPts val="0"/>
              </a:spcBef>
              <a:spcAft>
                <a:spcPts val="0"/>
              </a:spcAft>
              <a:buClr>
                <a:schemeClr val="dk1"/>
              </a:buClr>
              <a:buSzPts val="1283"/>
              <a:buFont typeface="Arial"/>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1" i="0">
                <a:solidFill>
                  <a:srgbClr val="50B4D9"/>
                </a:solidFill>
                <a:latin typeface="Arial"/>
                <a:ea typeface="Arial"/>
                <a:cs typeface="Arial"/>
                <a:sym typeface="Arial"/>
              </a:rPr>
              <a:t>Référence </a:t>
            </a:r>
            <a:r>
              <a:rPr lang="en-GB" sz="1200" b="0" i="0">
                <a:solidFill>
                  <a:srgbClr val="1F1F1F"/>
                </a:solidFill>
                <a:latin typeface="Arial"/>
                <a:ea typeface="Arial"/>
                <a:cs typeface="Arial"/>
                <a:sym typeface="Arial"/>
              </a:rPr>
              <a:t>: Vescan, I., Van Keer, R., Politi, E., Roblain, A., Phalet, K. (2023) Dyadic relations between refugees and volunteers : Support exchange and reciprocity experienced in buddy projects in Flanders, Belgium, Current Research in Ecological and Social Psychology, 5.</a:t>
            </a:r>
            <a:endParaRPr sz="1200"/>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0" i="0">
                <a:solidFill>
                  <a:srgbClr val="1F1F1F"/>
                </a:solidFill>
                <a:latin typeface="Arial"/>
                <a:ea typeface="Arial"/>
                <a:cs typeface="Arial"/>
                <a:sym typeface="Arial"/>
              </a:rPr>
              <a:t>Des études similaires ont été menées dans d'autres pays. En voici quelques exemples : </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Alberta. Alberta Education. Direction de l'éducation française. Programme de mentorat au secondaire : Manuel de mentorat. ( http://alis.alberta.ca/pdf/cshop/aaet/mentorhandbook.pdf)</a:t>
            </a:r>
            <a:endParaRPr sz="1200"/>
          </a:p>
          <a:p>
            <a:pPr marL="285750" marR="0" lvl="0" indent="-280479" algn="just" rtl="0">
              <a:lnSpc>
                <a:spcPct val="115000"/>
              </a:lnSpc>
              <a:spcBef>
                <a:spcPts val="0"/>
              </a:spcBef>
              <a:spcAft>
                <a:spcPts val="0"/>
              </a:spcAft>
              <a:buClr>
                <a:srgbClr val="1F1F1F"/>
              </a:buClr>
              <a:buSzPts val="1200"/>
              <a:buFont typeface="Arial"/>
              <a:buChar char="•"/>
            </a:pPr>
            <a:r>
              <a:rPr lang="en-GB" sz="1200" b="0" i="0">
                <a:solidFill>
                  <a:srgbClr val="1F1F1F"/>
                </a:solidFill>
                <a:latin typeface="Arial"/>
                <a:ea typeface="Arial"/>
                <a:cs typeface="Arial"/>
                <a:sym typeface="Arial"/>
              </a:rPr>
              <a:t>Centre de transfert pour la réussite éducative du Québec, "Guide d'implantation d'un programme de mentorat en milieu scolaire", disponible à l'adresse : https://www.ctreq.qc.ca/wp-content/ uploads/2014/09/Guide-Mentorat.pdf (dernière visite le 20/09/2022).</a:t>
            </a:r>
            <a:endParaRPr sz="1200"/>
          </a:p>
          <a:p>
            <a:pPr marL="0" marR="0" lvl="0" indent="0" algn="just" rtl="0">
              <a:lnSpc>
                <a:spcPct val="115000"/>
              </a:lnSpc>
              <a:spcBef>
                <a:spcPts val="0"/>
              </a:spcBef>
              <a:spcAft>
                <a:spcPts val="0"/>
              </a:spcAft>
              <a:buNone/>
            </a:pPr>
            <a:r>
              <a:rPr lang="en-GB" sz="1200" b="0" i="0">
                <a:solidFill>
                  <a:srgbClr val="1F1F1F"/>
                </a:solidFill>
                <a:latin typeface="Arial"/>
                <a:ea typeface="Arial"/>
                <a:cs typeface="Arial"/>
                <a:sym typeface="Arial"/>
              </a:rPr>
              <a:t>- Messiou, K. et Azaola, M. C. (2017). Un dispositif de mentorat par les pairs pour les élèves immigrés dans les écoles secondaires anglaises : un mécanisme de soutien pour promouvoir l'inclusion ? International Journal of Inclusive Education, 22(2), pp.142-15.</a:t>
            </a:r>
            <a:endParaRPr sz="1200"/>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endParaRPr sz="1200" b="0" i="0">
              <a:solidFill>
                <a:srgbClr val="1F1F1F"/>
              </a:solidFill>
              <a:latin typeface="Arial"/>
              <a:ea typeface="Arial"/>
              <a:cs typeface="Arial"/>
              <a:sym typeface="Arial"/>
            </a:endParaRPr>
          </a:p>
          <a:p>
            <a:pPr marL="0" marR="0" lvl="0" indent="0" algn="just" rtl="0">
              <a:lnSpc>
                <a:spcPct val="115000"/>
              </a:lnSpc>
              <a:spcBef>
                <a:spcPts val="0"/>
              </a:spcBef>
              <a:spcAft>
                <a:spcPts val="0"/>
              </a:spcAft>
              <a:buNone/>
            </a:pPr>
            <a:r>
              <a:rPr lang="en-GB" sz="1200" b="0" i="0">
                <a:solidFill>
                  <a:srgbClr val="1F1F1F"/>
                </a:solidFill>
                <a:latin typeface="Arial"/>
                <a:ea typeface="Arial"/>
                <a:cs typeface="Arial"/>
                <a:sym typeface="Arial"/>
              </a:rPr>
              <a:t> </a:t>
            </a: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1"/>
          <p:cNvSpPr/>
          <p:nvPr/>
        </p:nvSpPr>
        <p:spPr>
          <a:xfrm>
            <a:off x="0" y="-1"/>
            <a:ext cx="3632199" cy="10691813"/>
          </a:xfrm>
          <a:prstGeom prst="rect">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89" name="Google Shape;389;p21"/>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14</a:t>
            </a:fld>
            <a:endParaRPr/>
          </a:p>
        </p:txBody>
      </p:sp>
      <p:sp>
        <p:nvSpPr>
          <p:cNvPr id="390" name="Google Shape;390;p21"/>
          <p:cNvSpPr txBox="1"/>
          <p:nvPr/>
        </p:nvSpPr>
        <p:spPr>
          <a:xfrm>
            <a:off x="3889981" y="1893396"/>
            <a:ext cx="3256800" cy="79092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Étapes de l'évaluation initiale et de la faisabilité du café </a:t>
            </a:r>
            <a:endParaRPr/>
          </a:p>
          <a:p>
            <a:pPr marL="0" marR="0" lvl="0" indent="0" algn="l" rtl="0">
              <a:lnSpc>
                <a:spcPct val="94166"/>
              </a:lnSpc>
              <a:spcBef>
                <a:spcPts val="0"/>
              </a:spcBef>
              <a:spcAft>
                <a:spcPts val="0"/>
              </a:spcAft>
              <a:buClr>
                <a:srgbClr val="0C2D45"/>
              </a:buClr>
              <a:buSzPts val="2400"/>
              <a:buFont typeface="Arial"/>
              <a:buNone/>
            </a:pPr>
            <a:endParaRPr sz="2400" b="1" i="0">
              <a:solidFill>
                <a:srgbClr val="7ABB57"/>
              </a:solidFill>
              <a:latin typeface="Calibri"/>
              <a:ea typeface="Calibri"/>
              <a:cs typeface="Calibri"/>
              <a:sym typeface="Calibri"/>
            </a:endParaRPr>
          </a:p>
          <a:p>
            <a:pPr marL="0" marR="0" lvl="0" indent="0" algn="l" rtl="0">
              <a:lnSpc>
                <a:spcPct val="104000"/>
              </a:lnSpc>
              <a:spcBef>
                <a:spcPts val="0"/>
              </a:spcBef>
              <a:spcAft>
                <a:spcPts val="0"/>
              </a:spcAft>
              <a:buClr>
                <a:srgbClr val="0C2D45"/>
              </a:buClr>
              <a:buSzPts val="1500"/>
              <a:buFont typeface="Arial"/>
              <a:buNone/>
            </a:pPr>
            <a:endParaRPr sz="1500" b="0" i="0">
              <a:solidFill>
                <a:srgbClr val="123240"/>
              </a:solidFill>
              <a:latin typeface="Calibri"/>
              <a:ea typeface="Calibri"/>
              <a:cs typeface="Calibri"/>
              <a:sym typeface="Calibri"/>
            </a:endParaRPr>
          </a:p>
        </p:txBody>
      </p:sp>
      <p:sp>
        <p:nvSpPr>
          <p:cNvPr id="391" name="Google Shape;391;p21"/>
          <p:cNvSpPr txBox="1"/>
          <p:nvPr/>
        </p:nvSpPr>
        <p:spPr>
          <a:xfrm>
            <a:off x="5315449" y="12192"/>
            <a:ext cx="2653227" cy="11802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0B4D9"/>
              </a:buClr>
              <a:buSzPts val="14000"/>
              <a:buFont typeface="Arial"/>
              <a:buNone/>
            </a:pPr>
            <a:r>
              <a:rPr lang="en-GB" sz="14000" b="1">
                <a:solidFill>
                  <a:srgbClr val="50B4D9"/>
                </a:solidFill>
                <a:latin typeface="Calibri"/>
                <a:ea typeface="Calibri"/>
                <a:cs typeface="Calibri"/>
                <a:sym typeface="Calibri"/>
              </a:rPr>
              <a:t>02</a:t>
            </a:r>
            <a:endParaRPr/>
          </a:p>
        </p:txBody>
      </p:sp>
      <p:cxnSp>
        <p:nvCxnSpPr>
          <p:cNvPr id="392" name="Google Shape;392;p21"/>
          <p:cNvCxnSpPr/>
          <p:nvPr/>
        </p:nvCxnSpPr>
        <p:spPr>
          <a:xfrm>
            <a:off x="3619500" y="2603500"/>
            <a:ext cx="266700" cy="0"/>
          </a:xfrm>
          <a:prstGeom prst="straightConnector1">
            <a:avLst/>
          </a:prstGeom>
          <a:noFill/>
          <a:ln w="28575" cap="flat" cmpd="sng">
            <a:solidFill>
              <a:srgbClr val="50B4D9"/>
            </a:solidFill>
            <a:prstDash val="solid"/>
            <a:miter lim="800000"/>
            <a:headEnd type="none" w="sm" len="sm"/>
            <a:tailEnd type="none" w="sm" len="sm"/>
          </a:ln>
        </p:spPr>
      </p:cxnSp>
      <p:pic>
        <p:nvPicPr>
          <p:cNvPr id="393" name="Google Shape;393;p21" descr="Several papers on a table&#10;&#10;Description automatically generated"/>
          <p:cNvPicPr preferRelativeResize="0"/>
          <p:nvPr/>
        </p:nvPicPr>
        <p:blipFill rotWithShape="1">
          <a:blip r:embed="rId3">
            <a:alphaModFix/>
          </a:blip>
          <a:srcRect l="24553" r="30601"/>
          <a:stretch/>
        </p:blipFill>
        <p:spPr>
          <a:xfrm>
            <a:off x="34474" y="12192"/>
            <a:ext cx="3585026" cy="10658719"/>
          </a:xfrm>
          <a:prstGeom prst="rect">
            <a:avLst/>
          </a:prstGeom>
          <a:noFill/>
          <a:ln>
            <a:noFill/>
          </a:ln>
        </p:spPr>
      </p:pic>
      <p:sp>
        <p:nvSpPr>
          <p:cNvPr id="394" name="Google Shape;394;p21"/>
          <p:cNvSpPr txBox="1"/>
          <p:nvPr/>
        </p:nvSpPr>
        <p:spPr>
          <a:xfrm>
            <a:off x="357225" y="233475"/>
            <a:ext cx="4617000" cy="819000"/>
          </a:xfrm>
          <a:prstGeom prst="rect">
            <a:avLst/>
          </a:prstGeom>
          <a:solidFill>
            <a:srgbClr val="7ABB57"/>
          </a:solidFill>
          <a:ln>
            <a:noFill/>
          </a:ln>
        </p:spPr>
        <p:txBody>
          <a:bodyPr spcFirstLastPara="1" wrap="square" lIns="91425" tIns="45700" rIns="91425" bIns="45700" anchor="ctr" anchorCtr="0">
            <a:noAutofit/>
          </a:bodyPr>
          <a:lstStyle/>
          <a:p>
            <a:pPr marL="311150" marR="0" lvl="0" indent="0" algn="l" rtl="0">
              <a:lnSpc>
                <a:spcPct val="111249"/>
              </a:lnSpc>
              <a:spcBef>
                <a:spcPts val="0"/>
              </a:spcBef>
              <a:spcAft>
                <a:spcPts val="0"/>
              </a:spcAft>
              <a:buClr>
                <a:schemeClr val="lt1"/>
              </a:buClr>
              <a:buSzPts val="3200"/>
              <a:buFont typeface="Arial"/>
              <a:buNone/>
            </a:pPr>
            <a:r>
              <a:rPr lang="en-GB" sz="3200" b="1" i="0">
                <a:solidFill>
                  <a:schemeClr val="lt1"/>
                </a:solidFill>
                <a:latin typeface="Calibri"/>
                <a:ea typeface="Calibri"/>
                <a:cs typeface="Calibri"/>
                <a:sym typeface="Calibri"/>
              </a:rPr>
              <a:t>Cadre de mise en œuvre</a:t>
            </a:r>
            <a:endParaRPr/>
          </a:p>
        </p:txBody>
      </p:sp>
      <p:sp>
        <p:nvSpPr>
          <p:cNvPr id="395" name="Google Shape;395;p21"/>
          <p:cNvSpPr txBox="1"/>
          <p:nvPr/>
        </p:nvSpPr>
        <p:spPr>
          <a:xfrm>
            <a:off x="3812520" y="3053667"/>
            <a:ext cx="3411900" cy="7711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b="1">
                <a:solidFill>
                  <a:srgbClr val="50B4D9"/>
                </a:solidFill>
                <a:latin typeface="Calibri"/>
                <a:ea typeface="Calibri"/>
                <a:cs typeface="Calibri"/>
                <a:sym typeface="Calibri"/>
              </a:rPr>
              <a:t>1. Définir les objectifs et le champ d'application</a:t>
            </a:r>
            <a:endParaRPr sz="1100"/>
          </a:p>
          <a:p>
            <a:pPr marL="171450" marR="0" lvl="0" indent="-168275" algn="l" rtl="0">
              <a:spcBef>
                <a:spcPts val="0"/>
              </a:spcBef>
              <a:spcAft>
                <a:spcPts val="0"/>
              </a:spcAft>
              <a:buClr>
                <a:schemeClr val="dk1"/>
              </a:buClr>
              <a:buSzPts val="1100"/>
              <a:buFont typeface="Arial"/>
              <a:buChar char="•"/>
            </a:pPr>
            <a:r>
              <a:rPr lang="en-GB" sz="1100">
                <a:solidFill>
                  <a:schemeClr val="dk1"/>
                </a:solidFill>
                <a:latin typeface="Calibri"/>
                <a:ea typeface="Calibri"/>
                <a:cs typeface="Calibri"/>
                <a:sym typeface="Calibri"/>
              </a:rPr>
              <a:t>Expliquer clairement les objectifs spécifiques et locaux du café solidaire, en mettant l'accent sur le soutien aux migrants et aux réfugiés dans des domaines tels que l'intégration sociale, l'acquisition de la langue, la sensibilisation et l'échange culturels. </a:t>
            </a:r>
            <a:endParaRPr sz="1100"/>
          </a:p>
          <a:p>
            <a:pPr marL="171450" marR="0" lvl="0" indent="-168275" algn="l" rtl="0">
              <a:spcBef>
                <a:spcPts val="0"/>
              </a:spcBef>
              <a:spcAft>
                <a:spcPts val="0"/>
              </a:spcAft>
              <a:buClr>
                <a:schemeClr val="dk1"/>
              </a:buClr>
              <a:buSzPts val="1100"/>
              <a:buFont typeface="Arial"/>
              <a:buChar char="•"/>
            </a:pPr>
            <a:r>
              <a:rPr lang="en-GB" sz="1100">
                <a:solidFill>
                  <a:schemeClr val="dk1"/>
                </a:solidFill>
                <a:latin typeface="Calibri"/>
                <a:ea typeface="Calibri"/>
                <a:cs typeface="Calibri"/>
                <a:sym typeface="Calibri"/>
              </a:rPr>
              <a:t>Précisez clairement à qui le café s'adresse spécifiquement, à quel âge, quelle est la zone de chalandise. </a:t>
            </a:r>
            <a:endParaRPr sz="1100"/>
          </a:p>
          <a:p>
            <a:pPr marL="0" marR="0" lvl="0" indent="0" algn="l" rtl="0">
              <a:spcBef>
                <a:spcPts val="0"/>
              </a:spcBef>
              <a:spcAft>
                <a:spcPts val="0"/>
              </a:spcAft>
              <a:buNone/>
            </a:pPr>
            <a:endParaRPr sz="1100" b="1">
              <a:solidFill>
                <a:schemeClr val="dk1"/>
              </a:solidFill>
              <a:latin typeface="Calibri"/>
              <a:ea typeface="Calibri"/>
              <a:cs typeface="Calibri"/>
              <a:sym typeface="Calibri"/>
            </a:endParaRPr>
          </a:p>
          <a:p>
            <a:pPr marL="0" marR="0" lvl="0" indent="0" algn="l" rtl="0">
              <a:spcBef>
                <a:spcPts val="0"/>
              </a:spcBef>
              <a:spcAft>
                <a:spcPts val="0"/>
              </a:spcAft>
              <a:buNone/>
            </a:pPr>
            <a:r>
              <a:rPr lang="en-GB" sz="1100" b="1">
                <a:solidFill>
                  <a:srgbClr val="50B4D9"/>
                </a:solidFill>
                <a:latin typeface="Calibri"/>
                <a:ea typeface="Calibri"/>
                <a:cs typeface="Calibri"/>
                <a:sym typeface="Calibri"/>
              </a:rPr>
              <a:t>2. Évaluation des besoins de la Communauté</a:t>
            </a:r>
            <a:endParaRPr sz="1100"/>
          </a:p>
          <a:p>
            <a:pPr marL="171450" marR="0" lvl="0" indent="-168275" algn="l" rtl="0">
              <a:spcBef>
                <a:spcPts val="0"/>
              </a:spcBef>
              <a:spcAft>
                <a:spcPts val="0"/>
              </a:spcAft>
              <a:buClr>
                <a:schemeClr val="dk1"/>
              </a:buClr>
              <a:buSzPts val="1100"/>
              <a:buFont typeface="Arial"/>
              <a:buChar char="•"/>
            </a:pPr>
            <a:r>
              <a:rPr lang="en-GB" sz="1100">
                <a:solidFill>
                  <a:schemeClr val="dk1"/>
                </a:solidFill>
                <a:latin typeface="Calibri"/>
                <a:ea typeface="Calibri"/>
                <a:cs typeface="Calibri"/>
                <a:sym typeface="Calibri"/>
              </a:rPr>
              <a:t>Il est très utile de mener des enquêtes et des entretiens ciblés avec les migrants, les réfugiés, les membres des communautés locales et d'autres parties prenantes afin de recueillir des informations détaillées sur leurs besoins, leurs préférences et les obstacles potentiels à la participation.</a:t>
            </a:r>
            <a:endParaRPr sz="1100"/>
          </a:p>
          <a:p>
            <a:pPr marL="171450" marR="0" lvl="0" indent="-168275" algn="l" rtl="0">
              <a:spcBef>
                <a:spcPts val="0"/>
              </a:spcBef>
              <a:spcAft>
                <a:spcPts val="0"/>
              </a:spcAft>
              <a:buClr>
                <a:schemeClr val="dk1"/>
              </a:buClr>
              <a:buSzPts val="1100"/>
              <a:buFont typeface="Arial"/>
              <a:buChar char="•"/>
            </a:pPr>
            <a:r>
              <a:rPr lang="en-GB" sz="1100">
                <a:solidFill>
                  <a:schemeClr val="dk1"/>
                </a:solidFill>
                <a:latin typeface="Calibri"/>
                <a:ea typeface="Calibri"/>
                <a:cs typeface="Calibri"/>
                <a:sym typeface="Calibri"/>
              </a:rPr>
              <a:t>Sur la base des résultats de l'enquête, organiser un groupe de discussion avec les groupes cibles afin d'explorer leurs attentes et la portée souhaitée du Café.</a:t>
            </a:r>
            <a:endParaRPr sz="1100"/>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GB" sz="1100" b="1">
                <a:solidFill>
                  <a:srgbClr val="50B4D9"/>
                </a:solidFill>
                <a:latin typeface="Calibri"/>
                <a:ea typeface="Calibri"/>
                <a:cs typeface="Calibri"/>
                <a:sym typeface="Calibri"/>
              </a:rPr>
              <a:t>3. Qui doit être impliqué ?</a:t>
            </a:r>
            <a:endParaRPr sz="1100"/>
          </a:p>
          <a:p>
            <a:pPr marL="171450" marR="0" lvl="0" indent="-168275" algn="l" rtl="0">
              <a:spcBef>
                <a:spcPts val="0"/>
              </a:spcBef>
              <a:spcAft>
                <a:spcPts val="0"/>
              </a:spcAft>
              <a:buClr>
                <a:schemeClr val="dk1"/>
              </a:buClr>
              <a:buSzPts val="1100"/>
              <a:buFont typeface="Arial"/>
              <a:buChar char="•"/>
            </a:pPr>
            <a:r>
              <a:rPr lang="en-GB" sz="1100">
                <a:solidFill>
                  <a:schemeClr val="dk1"/>
                </a:solidFill>
                <a:latin typeface="Calibri"/>
                <a:ea typeface="Calibri"/>
                <a:cs typeface="Calibri"/>
                <a:sym typeface="Calibri"/>
              </a:rPr>
              <a:t>Le succès d'un café solidaire, en particulier s'il repose en grande partie sur un modèle de bénévolat, dépend de l'implication d'un groupe diversifié et engagé de parties prenantes. Ces personnes et organisations jouent un rôle crucial en veillant à ce que le café fonctionne sans heurts et réponde efficacement aux besoins des populations migrantes et réfugiées qu'il vise à servir.  Étudiez votre base de bénévoles potentielle. Sera-t-elle suffisante ? Est-ce que cela va dicter la fréquence à laquelle le Café peut se réunir ?</a:t>
            </a:r>
            <a:endParaRPr sz="1100"/>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GB" sz="1100" b="1">
                <a:solidFill>
                  <a:srgbClr val="50B4D9"/>
                </a:solidFill>
                <a:latin typeface="Calibri"/>
                <a:ea typeface="Calibri"/>
                <a:cs typeface="Calibri"/>
                <a:sym typeface="Calibri"/>
              </a:rPr>
              <a:t>4. Repérage des lieux</a:t>
            </a:r>
            <a:endParaRPr sz="1100"/>
          </a:p>
          <a:p>
            <a:pPr marL="171450" marR="0" lvl="0" indent="-168275" algn="l" rtl="0">
              <a:spcBef>
                <a:spcPts val="0"/>
              </a:spcBef>
              <a:spcAft>
                <a:spcPts val="0"/>
              </a:spcAft>
              <a:buClr>
                <a:schemeClr val="dk1"/>
              </a:buClr>
              <a:buSzPts val="1100"/>
              <a:buFont typeface="Arial"/>
              <a:buChar char="•"/>
            </a:pPr>
            <a:r>
              <a:rPr lang="en-GB" sz="1100">
                <a:solidFill>
                  <a:schemeClr val="dk1"/>
                </a:solidFill>
                <a:latin typeface="Calibri"/>
                <a:ea typeface="Calibri"/>
                <a:cs typeface="Calibri"/>
                <a:sym typeface="Calibri"/>
              </a:rPr>
              <a:t>Quelles sont vos possibilités de localisation ? Où serez-vous basé ? Réfléchissez à l'accessibilité de l'emplacement du café pour les migrants et les réfugiés, en tenant compte de facteurs tels que la proximité de leur lieu de vie, les liaisons avec les transports publics et la sécurité.</a:t>
            </a:r>
            <a:endParaRPr sz="1100"/>
          </a:p>
          <a:p>
            <a:pPr marL="171450" marR="0" lvl="0" indent="-168275" algn="l" rtl="0">
              <a:spcBef>
                <a:spcPts val="0"/>
              </a:spcBef>
              <a:spcAft>
                <a:spcPts val="0"/>
              </a:spcAft>
              <a:buClr>
                <a:schemeClr val="dk1"/>
              </a:buClr>
              <a:buSzPts val="1100"/>
              <a:buFont typeface="Arial"/>
              <a:buChar char="•"/>
            </a:pPr>
            <a:r>
              <a:rPr lang="en-GB" sz="1100">
                <a:solidFill>
                  <a:schemeClr val="dk1"/>
                </a:solidFill>
                <a:latin typeface="Calibri"/>
                <a:ea typeface="Calibri"/>
                <a:cs typeface="Calibri"/>
                <a:sym typeface="Calibri"/>
              </a:rPr>
              <a:t>Votre site est-il conforme à toutes les lois et réglementations en vigueur, y compris les normes d'accessibilité ?</a:t>
            </a:r>
            <a:endParaRPr sz="1100"/>
          </a:p>
          <a:p>
            <a:pPr marL="0" marR="0" lvl="0" indent="0" algn="l" rtl="0">
              <a:spcBef>
                <a:spcPts val="0"/>
              </a:spcBef>
              <a:spcAft>
                <a:spcPts val="0"/>
              </a:spcAft>
              <a:buNone/>
            </a:pPr>
            <a:endParaRPr sz="11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2"/>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15</a:t>
            </a:fld>
            <a:endParaRPr/>
          </a:p>
        </p:txBody>
      </p:sp>
      <p:sp>
        <p:nvSpPr>
          <p:cNvPr id="401" name="Google Shape;401;p22"/>
          <p:cNvSpPr txBox="1"/>
          <p:nvPr/>
        </p:nvSpPr>
        <p:spPr>
          <a:xfrm>
            <a:off x="473377" y="389414"/>
            <a:ext cx="6612918" cy="82022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50" b="1">
                <a:solidFill>
                  <a:srgbClr val="50B4D9"/>
                </a:solidFill>
                <a:latin typeface="Calibri"/>
                <a:ea typeface="Calibri"/>
                <a:cs typeface="Calibri"/>
                <a:sym typeface="Calibri"/>
              </a:rPr>
              <a:t>5. Planification financière</a:t>
            </a:r>
            <a:endParaRPr/>
          </a:p>
          <a:p>
            <a:pPr marL="171450" marR="0" lvl="0" indent="-171450" algn="l" rtl="0">
              <a:spcBef>
                <a:spcPts val="0"/>
              </a:spcBef>
              <a:spcAft>
                <a:spcPts val="0"/>
              </a:spcAft>
              <a:buClr>
                <a:schemeClr val="dk1"/>
              </a:buClr>
              <a:buSzPts val="1150"/>
              <a:buFont typeface="Arial"/>
              <a:buChar char="•"/>
            </a:pPr>
            <a:r>
              <a:rPr lang="en-GB" sz="1150">
                <a:solidFill>
                  <a:schemeClr val="dk1"/>
                </a:solidFill>
                <a:latin typeface="Calibri"/>
                <a:ea typeface="Calibri"/>
                <a:cs typeface="Calibri"/>
                <a:sym typeface="Calibri"/>
              </a:rPr>
              <a:t>Calculez les coûts associés au fonctionnement du café solidaire - utilisez notre manuel pour vous familiariser avec les coûts liés à la mise en place et au fonctionnement du café.</a:t>
            </a:r>
            <a:endParaRPr/>
          </a:p>
          <a:p>
            <a:pPr marL="171450" marR="0" lvl="0" indent="-171450" algn="l" rtl="0">
              <a:spcBef>
                <a:spcPts val="0"/>
              </a:spcBef>
              <a:spcAft>
                <a:spcPts val="0"/>
              </a:spcAft>
              <a:buClr>
                <a:schemeClr val="dk1"/>
              </a:buClr>
              <a:buSzPts val="1150"/>
              <a:buFont typeface="Arial"/>
              <a:buChar char="•"/>
            </a:pPr>
            <a:r>
              <a:rPr lang="en-GB" sz="1150">
                <a:solidFill>
                  <a:schemeClr val="dk1"/>
                </a:solidFill>
                <a:latin typeface="Calibri"/>
                <a:ea typeface="Calibri"/>
                <a:cs typeface="Calibri"/>
                <a:sym typeface="Calibri"/>
              </a:rPr>
              <a:t>Explorer les possibilités de financement spécifiquement disponibles pour les programmes d'aide aux réfugiés et aux migrants, y compris les subventions accordées par les organismes gouvernementaux et internationaux.</a:t>
            </a:r>
            <a:endParaRPr/>
          </a:p>
          <a:p>
            <a:pPr marL="171450" marR="0" lvl="0" indent="-98425" algn="l" rtl="0">
              <a:spcBef>
                <a:spcPts val="0"/>
              </a:spcBef>
              <a:spcAft>
                <a:spcPts val="0"/>
              </a:spcAft>
              <a:buClr>
                <a:schemeClr val="dk1"/>
              </a:buClr>
              <a:buSzPts val="1150"/>
              <a:buFont typeface="Arial"/>
              <a:buNone/>
            </a:pPr>
            <a:endParaRPr sz="1150">
              <a:solidFill>
                <a:srgbClr val="50B4D9"/>
              </a:solidFill>
              <a:latin typeface="Calibri"/>
              <a:ea typeface="Calibri"/>
              <a:cs typeface="Calibri"/>
              <a:sym typeface="Calibri"/>
            </a:endParaRPr>
          </a:p>
          <a:p>
            <a:pPr marL="0" marR="0" lvl="0" indent="0" algn="l" rtl="0">
              <a:spcBef>
                <a:spcPts val="0"/>
              </a:spcBef>
              <a:spcAft>
                <a:spcPts val="0"/>
              </a:spcAft>
              <a:buNone/>
            </a:pPr>
            <a:r>
              <a:rPr lang="en-GB" sz="1150" b="1">
                <a:solidFill>
                  <a:srgbClr val="50B4D9"/>
                </a:solidFill>
                <a:latin typeface="Calibri"/>
                <a:ea typeface="Calibri"/>
                <a:cs typeface="Calibri"/>
                <a:sym typeface="Calibri"/>
              </a:rPr>
              <a:t>6. Évaluation des ressources</a:t>
            </a:r>
            <a:endParaRPr/>
          </a:p>
          <a:p>
            <a:pPr marL="171450" marR="0" lvl="0" indent="-171450" algn="l" rtl="0">
              <a:spcBef>
                <a:spcPts val="0"/>
              </a:spcBef>
              <a:spcAft>
                <a:spcPts val="0"/>
              </a:spcAft>
              <a:buClr>
                <a:schemeClr val="dk1"/>
              </a:buClr>
              <a:buSzPts val="1150"/>
              <a:buFont typeface="Arial"/>
              <a:buChar char="•"/>
            </a:pPr>
            <a:r>
              <a:rPr lang="en-GB" sz="1150">
                <a:solidFill>
                  <a:schemeClr val="dk1"/>
                </a:solidFill>
                <a:latin typeface="Calibri"/>
                <a:ea typeface="Calibri"/>
                <a:cs typeface="Calibri"/>
                <a:sym typeface="Calibri"/>
              </a:rPr>
              <a:t>Ressources humaines : Évaluer les besoins en personnel et en bénévoles compétents sur le plan culturel et éventuellement multilingues, capables de répondre aux besoins spécifiques des migrants et des réfugiés.</a:t>
            </a:r>
            <a:endParaRPr/>
          </a:p>
          <a:p>
            <a:pPr marL="171450" marR="0" lvl="0" indent="-171450" algn="l" rtl="0">
              <a:spcBef>
                <a:spcPts val="0"/>
              </a:spcBef>
              <a:spcAft>
                <a:spcPts val="0"/>
              </a:spcAft>
              <a:buClr>
                <a:schemeClr val="dk1"/>
              </a:buClr>
              <a:buSzPts val="1150"/>
              <a:buFont typeface="Arial"/>
              <a:buChar char="•"/>
            </a:pPr>
            <a:r>
              <a:rPr lang="en-GB" sz="1150">
                <a:solidFill>
                  <a:schemeClr val="dk1"/>
                </a:solidFill>
                <a:latin typeface="Calibri"/>
                <a:ea typeface="Calibri"/>
                <a:cs typeface="Calibri"/>
                <a:sym typeface="Calibri"/>
              </a:rPr>
              <a:t>Ressources matérielles : Déterminez les besoins en matériel adapté à la culture et multilingue, qu'il s'agisse d'équipements de cuisine pour les cuisines internationales ou de ressources pédagogiques pour l'apprentissage des langues.  Consultez notre Guide des activités périscolaires pour vous aider.</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rgbClr val="50B4D9"/>
                </a:solidFill>
                <a:latin typeface="Calibri"/>
                <a:ea typeface="Calibri"/>
                <a:cs typeface="Calibri"/>
                <a:sym typeface="Calibri"/>
              </a:rPr>
              <a:t>7. Engagement des parties prenantes</a:t>
            </a:r>
            <a:endParaRPr/>
          </a:p>
          <a:p>
            <a:pPr marL="171450" marR="0" lvl="0" indent="-171450" algn="l" rtl="0">
              <a:spcBef>
                <a:spcPts val="0"/>
              </a:spcBef>
              <a:spcAft>
                <a:spcPts val="0"/>
              </a:spcAft>
              <a:buClr>
                <a:schemeClr val="dk1"/>
              </a:buClr>
              <a:buSzPts val="1150"/>
              <a:buFont typeface="Arial"/>
              <a:buChar char="•"/>
            </a:pPr>
            <a:r>
              <a:rPr lang="en-GB" sz="1150">
                <a:solidFill>
                  <a:schemeClr val="dk1"/>
                </a:solidFill>
                <a:latin typeface="Calibri"/>
                <a:ea typeface="Calibri"/>
                <a:cs typeface="Calibri"/>
                <a:sym typeface="Calibri"/>
              </a:rPr>
              <a:t>Établir des partenariats. Qui doit être impliqué dans le soutien au café solidaire dès le début ? Voici quelques idées ... </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 Organisations communautaires locales et ONG (spécialisées dans les services aux réfugiés et aux migrants et dans les interactions avec les résidents locaux)</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Agences gouvernementales locales (départements axés sur l'immigration, l'intégration et les services sociaux pour les réfugiés et les migrants)</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Établissements d'enseignement - des crèches aux universités</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Associations culturelles </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Entreprises locales (engagées dans le soutien à l'intégration professionnelle des réfugiés et des migrants) (</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Prestataires de soins de santé (offrant des services accessibles et adaptés aux besoins des réfugiés et des migrants en matière de santé)</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Et une réflexion approfondie sur l'opportunité d'impliquer les organisations confessionnelles. </a:t>
            </a:r>
            <a:endParaRPr/>
          </a:p>
          <a:p>
            <a:pPr marL="325892" marR="0" lvl="1" indent="0" algn="l" rtl="0">
              <a:spcBef>
                <a:spcPts val="0"/>
              </a:spcBef>
              <a:spcAft>
                <a:spcPts val="0"/>
              </a:spcAft>
              <a:buNone/>
            </a:pPr>
            <a:r>
              <a:rPr lang="en-GB" sz="1150" b="0" i="0" u="none" strike="noStrike" cap="none">
                <a:solidFill>
                  <a:schemeClr val="dk1"/>
                </a:solidFill>
                <a:latin typeface="Calibri"/>
                <a:ea typeface="Calibri"/>
                <a:cs typeface="Calibri"/>
                <a:sym typeface="Calibri"/>
              </a:rPr>
              <a:t>Ces partenariats peuvent apporter des ressources essentielles, de l'expertise et des liens avec la communauté qui sont vitaux pour le succès du café. </a:t>
            </a:r>
            <a:endParaRPr/>
          </a:p>
          <a:p>
            <a:pPr marL="171450" marR="0" lvl="1" indent="-171450"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Soutien à la communauté </a:t>
            </a:r>
            <a:r>
              <a:rPr lang="en-GB" sz="1150" b="1" i="0" u="none" strike="noStrike" cap="none">
                <a:solidFill>
                  <a:schemeClr val="dk1"/>
                </a:solidFill>
                <a:latin typeface="Calibri"/>
                <a:ea typeface="Calibri"/>
                <a:cs typeface="Calibri"/>
                <a:sym typeface="Calibri"/>
              </a:rPr>
              <a:t>:</a:t>
            </a:r>
            <a:r>
              <a:rPr lang="en-GB" sz="1150" b="0" i="0" u="none" strike="noStrike" cap="none">
                <a:solidFill>
                  <a:schemeClr val="dk1"/>
                </a:solidFill>
                <a:latin typeface="Calibri"/>
                <a:ea typeface="Calibri"/>
                <a:cs typeface="Calibri"/>
                <a:sym typeface="Calibri"/>
              </a:rPr>
              <a:t> Élaborer des stratégies pour impliquer directement les populations immigrées et locales afin de favoriser la compréhension et le soutien mutuels, en renforçant le rôle du café en tant qu'outil d'intégration.</a:t>
            </a:r>
            <a:endParaRPr/>
          </a:p>
          <a:p>
            <a:pPr marL="171450" marR="0" lvl="1" indent="-98425" algn="l" rtl="0">
              <a:spcBef>
                <a:spcPts val="0"/>
              </a:spcBef>
              <a:spcAft>
                <a:spcPts val="0"/>
              </a:spcAft>
              <a:buClr>
                <a:schemeClr val="dk1"/>
              </a:buClr>
              <a:buSzPts val="1150"/>
              <a:buFont typeface="Arial"/>
              <a:buNone/>
            </a:pPr>
            <a:endParaRPr sz="115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rgbClr val="50B4D9"/>
                </a:solidFill>
                <a:latin typeface="Calibri"/>
                <a:ea typeface="Calibri"/>
                <a:cs typeface="Calibri"/>
                <a:sym typeface="Calibri"/>
              </a:rPr>
              <a:t>8. Gestion des risques</a:t>
            </a:r>
            <a:endParaRPr/>
          </a:p>
          <a:p>
            <a:pPr marL="171450" marR="0" lvl="0" indent="-171450" algn="l" rtl="0">
              <a:spcBef>
                <a:spcPts val="0"/>
              </a:spcBef>
              <a:spcAft>
                <a:spcPts val="0"/>
              </a:spcAft>
              <a:buClr>
                <a:schemeClr val="dk1"/>
              </a:buClr>
              <a:buSzPts val="1150"/>
              <a:buFont typeface="Arial"/>
              <a:buChar char="•"/>
            </a:pPr>
            <a:r>
              <a:rPr lang="en-GB" sz="1150">
                <a:solidFill>
                  <a:schemeClr val="dk1"/>
                </a:solidFill>
                <a:latin typeface="Calibri"/>
                <a:ea typeface="Calibri"/>
                <a:cs typeface="Calibri"/>
                <a:sym typeface="Calibri"/>
              </a:rPr>
              <a:t>Identifier les risques : Tenez compte des risques spécifiques liés au travail avec des populations vulnérables, tels que les questions relatives à la vie privée, à la sécurité et aux sensibilités culturelles.</a:t>
            </a:r>
            <a:endParaRPr/>
          </a:p>
          <a:p>
            <a:pPr marL="171450" marR="0" lvl="0" indent="-171450" algn="l" rtl="0">
              <a:spcBef>
                <a:spcPts val="0"/>
              </a:spcBef>
              <a:spcAft>
                <a:spcPts val="0"/>
              </a:spcAft>
              <a:buClr>
                <a:schemeClr val="dk1"/>
              </a:buClr>
              <a:buSzPts val="1150"/>
              <a:buFont typeface="Arial"/>
              <a:buChar char="•"/>
            </a:pPr>
            <a:r>
              <a:rPr lang="en-GB" sz="1150">
                <a:solidFill>
                  <a:schemeClr val="dk1"/>
                </a:solidFill>
                <a:latin typeface="Calibri"/>
                <a:ea typeface="Calibri"/>
                <a:cs typeface="Calibri"/>
                <a:sym typeface="Calibri"/>
              </a:rPr>
              <a:t>Réduire les risques en élaborant des stratégies solides pour y faire face, afin de garantir un environnement sûr et accueillant pour tous les usagers.</a:t>
            </a:r>
            <a:endParaRPr/>
          </a:p>
          <a:p>
            <a:pPr marL="0" marR="0" lvl="0" indent="0" algn="l" rtl="0">
              <a:spcBef>
                <a:spcPts val="0"/>
              </a:spcBef>
              <a:spcAft>
                <a:spcPts val="0"/>
              </a:spcAft>
              <a:buClr>
                <a:schemeClr val="dk1"/>
              </a:buClr>
              <a:buSzPts val="1150"/>
              <a:buFont typeface="Arial"/>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rgbClr val="50B4D9"/>
                </a:solidFill>
                <a:latin typeface="Calibri"/>
                <a:ea typeface="Calibri"/>
                <a:cs typeface="Calibri"/>
                <a:sym typeface="Calibri"/>
              </a:rPr>
              <a:t>9.  Test de fonctionnement</a:t>
            </a:r>
            <a:endParaRPr/>
          </a:p>
          <a:p>
            <a:pPr marL="171450" marR="0" lvl="0" indent="-171450" algn="l" rtl="0">
              <a:spcBef>
                <a:spcPts val="0"/>
              </a:spcBef>
              <a:spcAft>
                <a:spcPts val="0"/>
              </a:spcAft>
              <a:buClr>
                <a:schemeClr val="dk1"/>
              </a:buClr>
              <a:buSzPts val="1150"/>
              <a:buFont typeface="Arial"/>
              <a:buChar char="•"/>
            </a:pPr>
            <a:r>
              <a:rPr lang="en-GB" sz="1150">
                <a:solidFill>
                  <a:schemeClr val="dk1"/>
                </a:solidFill>
                <a:latin typeface="Calibri"/>
                <a:ea typeface="Calibri"/>
                <a:cs typeface="Calibri"/>
                <a:sym typeface="Calibri"/>
              </a:rPr>
              <a:t>Une épreuve peut être riche d'enseignements. Apprentissage pratique. Avant de s'engager dans le lancement complet d'un café solidaire, envisagez de mettre en œuvre une phase pilote axée sur les besoins spécifiques des communautés de migrants et de réfugiés en matière de langue, de culture et d'inclusion sociale.  Utilisez l'apprentissage et le retour d'information pour affiner les offres du café.</a:t>
            </a:r>
            <a:endParaRPr/>
          </a:p>
          <a:p>
            <a:pPr marL="171450" marR="0" lvl="0" indent="-98425" algn="l" rtl="0">
              <a:spcBef>
                <a:spcPts val="0"/>
              </a:spcBef>
              <a:spcAft>
                <a:spcPts val="0"/>
              </a:spcAft>
              <a:buClr>
                <a:schemeClr val="dk1"/>
              </a:buClr>
              <a:buSzPts val="1150"/>
              <a:buFont typeface="Arial"/>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rgbClr val="F3745D"/>
                </a:solidFill>
                <a:latin typeface="Calibri"/>
                <a:ea typeface="Calibri"/>
                <a:cs typeface="Calibri"/>
                <a:sym typeface="Calibri"/>
              </a:rPr>
              <a:t>Dans la section qui suit, nous examinons en détail un grand nombre de ces domaines.</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171450" marR="0" lvl="0" indent="-104775" algn="l" rtl="0">
              <a:spcBef>
                <a:spcPts val="0"/>
              </a:spcBef>
              <a:spcAft>
                <a:spcPts val="0"/>
              </a:spcAft>
              <a:buClr>
                <a:schemeClr val="dk1"/>
              </a:buClr>
              <a:buSzPts val="1050"/>
              <a:buFont typeface="Arial"/>
              <a:buNone/>
            </a:pPr>
            <a:endParaRPr sz="1050">
              <a:solidFill>
                <a:schemeClr val="dk1"/>
              </a:solidFill>
              <a:latin typeface="Calibri"/>
              <a:ea typeface="Calibri"/>
              <a:cs typeface="Calibri"/>
              <a:sym typeface="Calibri"/>
            </a:endParaRPr>
          </a:p>
          <a:p>
            <a:pPr marL="0" marR="0" lvl="0" indent="0" algn="l" rtl="0">
              <a:spcBef>
                <a:spcPts val="0"/>
              </a:spcBef>
              <a:spcAft>
                <a:spcPts val="0"/>
              </a:spcAft>
              <a:buNone/>
            </a:pPr>
            <a:endParaRPr sz="105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grpSp>
        <p:nvGrpSpPr>
          <p:cNvPr id="406" name="Google Shape;406;p23"/>
          <p:cNvGrpSpPr/>
          <p:nvPr/>
        </p:nvGrpSpPr>
        <p:grpSpPr>
          <a:xfrm>
            <a:off x="5107006" y="4402178"/>
            <a:ext cx="2528226" cy="1046177"/>
            <a:chOff x="5681508" y="5035168"/>
            <a:chExt cx="1406601" cy="582050"/>
          </a:xfrm>
        </p:grpSpPr>
        <p:grpSp>
          <p:nvGrpSpPr>
            <p:cNvPr id="407" name="Google Shape;407;p23"/>
            <p:cNvGrpSpPr/>
            <p:nvPr/>
          </p:nvGrpSpPr>
          <p:grpSpPr>
            <a:xfrm>
              <a:off x="6271456" y="5052748"/>
              <a:ext cx="320570" cy="564130"/>
              <a:chOff x="6271456" y="5052748"/>
              <a:chExt cx="320570" cy="564130"/>
            </a:xfrm>
          </p:grpSpPr>
          <p:sp>
            <p:nvSpPr>
              <p:cNvPr id="408" name="Google Shape;408;p23"/>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09" name="Google Shape;409;p23"/>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10" name="Google Shape;410;p23"/>
            <p:cNvGrpSpPr/>
            <p:nvPr/>
          </p:nvGrpSpPr>
          <p:grpSpPr>
            <a:xfrm>
              <a:off x="5681508" y="5035168"/>
              <a:ext cx="560955" cy="582050"/>
              <a:chOff x="5681508" y="5035168"/>
              <a:chExt cx="560955" cy="582050"/>
            </a:xfrm>
          </p:grpSpPr>
          <p:sp>
            <p:nvSpPr>
              <p:cNvPr id="411" name="Google Shape;411;p23"/>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12" name="Google Shape;412;p23"/>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413" name="Google Shape;413;p23"/>
              <p:cNvGrpSpPr/>
              <p:nvPr/>
            </p:nvGrpSpPr>
            <p:grpSpPr>
              <a:xfrm>
                <a:off x="5898463" y="5035168"/>
                <a:ext cx="344000" cy="581799"/>
                <a:chOff x="5898463" y="5035168"/>
                <a:chExt cx="344000" cy="581799"/>
              </a:xfrm>
            </p:grpSpPr>
            <p:sp>
              <p:nvSpPr>
                <p:cNvPr id="414" name="Google Shape;414;p23"/>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15" name="Google Shape;415;p23"/>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416" name="Google Shape;416;p23"/>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17" name="Google Shape;417;p23"/>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18" name="Google Shape;418;p23"/>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19" name="Google Shape;419;p23"/>
            <p:cNvGrpSpPr/>
            <p:nvPr/>
          </p:nvGrpSpPr>
          <p:grpSpPr>
            <a:xfrm>
              <a:off x="6615687" y="5133568"/>
              <a:ext cx="269367" cy="473526"/>
              <a:chOff x="6615687" y="5133568"/>
              <a:chExt cx="269367" cy="473526"/>
            </a:xfrm>
          </p:grpSpPr>
          <p:sp>
            <p:nvSpPr>
              <p:cNvPr id="420" name="Google Shape;420;p23"/>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21" name="Google Shape;421;p23"/>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22" name="Google Shape;422;p23"/>
            <p:cNvGrpSpPr/>
            <p:nvPr/>
          </p:nvGrpSpPr>
          <p:grpSpPr>
            <a:xfrm>
              <a:off x="6890349" y="5271792"/>
              <a:ext cx="197760" cy="335077"/>
              <a:chOff x="6890349" y="5271792"/>
              <a:chExt cx="197760" cy="335077"/>
            </a:xfrm>
          </p:grpSpPr>
          <p:sp>
            <p:nvSpPr>
              <p:cNvPr id="423" name="Google Shape;423;p23"/>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24" name="Google Shape;424;p23"/>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425" name="Google Shape;425;p23"/>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16</a:t>
            </a:fld>
            <a:endParaRPr/>
          </a:p>
        </p:txBody>
      </p:sp>
      <p:sp>
        <p:nvSpPr>
          <p:cNvPr id="426" name="Google Shape;426;p23"/>
          <p:cNvSpPr txBox="1"/>
          <p:nvPr/>
        </p:nvSpPr>
        <p:spPr>
          <a:xfrm>
            <a:off x="4549769" y="-318947"/>
            <a:ext cx="2653200" cy="1180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50B4D9"/>
              </a:buClr>
              <a:buSzPts val="14000"/>
              <a:buFont typeface="Arial"/>
              <a:buNone/>
            </a:pPr>
            <a:r>
              <a:rPr lang="en-GB" sz="14000" b="1">
                <a:solidFill>
                  <a:srgbClr val="50B4D9"/>
                </a:solidFill>
                <a:latin typeface="Calibri"/>
                <a:ea typeface="Calibri"/>
                <a:cs typeface="Calibri"/>
                <a:sym typeface="Calibri"/>
              </a:rPr>
              <a:t>03</a:t>
            </a:r>
            <a:endParaRPr/>
          </a:p>
        </p:txBody>
      </p:sp>
      <p:sp>
        <p:nvSpPr>
          <p:cNvPr id="427" name="Google Shape;427;p23"/>
          <p:cNvSpPr txBox="1"/>
          <p:nvPr/>
        </p:nvSpPr>
        <p:spPr>
          <a:xfrm>
            <a:off x="517904" y="5490091"/>
            <a:ext cx="6685092" cy="798609"/>
          </a:xfrm>
          <a:prstGeom prst="rect">
            <a:avLst/>
          </a:prstGeom>
          <a:noFill/>
          <a:ln>
            <a:noFill/>
          </a:ln>
        </p:spPr>
        <p:txBody>
          <a:bodyPr spcFirstLastPara="1" wrap="square" lIns="91425" tIns="45700" rIns="91425" bIns="45700" anchor="t" anchorCtr="0">
            <a:noAutofit/>
          </a:bodyPr>
          <a:lstStyle/>
          <a:p>
            <a:pPr marL="0" marR="0" lvl="0" indent="0" algn="l" rtl="0">
              <a:lnSpc>
                <a:spcPct val="125555"/>
              </a:lnSpc>
              <a:spcBef>
                <a:spcPts val="0"/>
              </a:spcBef>
              <a:spcAft>
                <a:spcPts val="0"/>
              </a:spcAft>
              <a:buClr>
                <a:srgbClr val="7ABB57"/>
              </a:buClr>
              <a:buSzPts val="1800"/>
              <a:buFont typeface="Arial"/>
              <a:buNone/>
            </a:pPr>
            <a:r>
              <a:rPr lang="en-GB" sz="1800" b="1" i="0">
                <a:solidFill>
                  <a:srgbClr val="7ABB57"/>
                </a:solidFill>
                <a:latin typeface="Calibri"/>
                <a:ea typeface="Calibri"/>
                <a:cs typeface="Calibri"/>
                <a:sym typeface="Calibri"/>
              </a:rPr>
              <a:t>3.1 Critères de choix de l'emplacement des cafés solidaires</a:t>
            </a:r>
            <a:endParaRPr/>
          </a:p>
          <a:p>
            <a:pPr marL="0" marR="0" lvl="0" indent="0" algn="l" rtl="0">
              <a:lnSpc>
                <a:spcPct val="100000"/>
              </a:lnSpc>
              <a:spcBef>
                <a:spcPts val="0"/>
              </a:spcBef>
              <a:spcAft>
                <a:spcPts val="0"/>
              </a:spcAft>
              <a:buClr>
                <a:srgbClr val="0C2D45"/>
              </a:buClr>
              <a:buSzPts val="1150"/>
              <a:buFont typeface="Arial"/>
              <a:buNone/>
            </a:pPr>
            <a:endParaRPr sz="115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150"/>
              <a:buFont typeface="Arial"/>
              <a:buNone/>
            </a:pPr>
            <a:r>
              <a:rPr lang="en-GB" sz="1150" b="0" i="0">
                <a:solidFill>
                  <a:srgbClr val="0C2D45"/>
                </a:solidFill>
                <a:latin typeface="Calibri"/>
                <a:ea typeface="Calibri"/>
                <a:cs typeface="Calibri"/>
                <a:sym typeface="Calibri"/>
              </a:rPr>
              <a:t>Le choix de l'emplacement d'un café solidaire est crucial pour son succès, en particulier pour servir efficacement les communautés de réfugiés et de migrants. Sur la base de vos recherches, déterminez l'échelle qui permettra à votre café de fonctionner.</a:t>
            </a:r>
            <a:endParaRPr/>
          </a:p>
          <a:p>
            <a:pPr marL="0" marR="0" lvl="0" indent="0" algn="l" rtl="0">
              <a:lnSpc>
                <a:spcPct val="100000"/>
              </a:lnSpc>
              <a:spcBef>
                <a:spcPts val="0"/>
              </a:spcBef>
              <a:spcAft>
                <a:spcPts val="0"/>
              </a:spcAft>
              <a:buClr>
                <a:srgbClr val="50B4D9"/>
              </a:buClr>
              <a:buSzPts val="1150"/>
              <a:buFont typeface="Arial"/>
              <a:buNone/>
            </a:pPr>
            <a:r>
              <a:rPr lang="en-GB" sz="1150" b="1" i="0">
                <a:solidFill>
                  <a:srgbClr val="50B4D9"/>
                </a:solidFill>
                <a:latin typeface="Calibri"/>
                <a:ea typeface="Calibri"/>
                <a:cs typeface="Calibri"/>
                <a:sym typeface="Calibri"/>
              </a:rPr>
              <a:t>1.  Besoins en termes de capacité </a:t>
            </a:r>
            <a:r>
              <a:rPr lang="en-GB" sz="1150" b="0" i="0">
                <a:solidFill>
                  <a:srgbClr val="0C2D45"/>
                </a:solidFill>
                <a:latin typeface="Calibri"/>
                <a:ea typeface="Calibri"/>
                <a:cs typeface="Calibri"/>
                <a:sym typeface="Calibri"/>
              </a:rPr>
              <a:t>: Tenez compte de la taille nécessaire pour accueillir confortablement le nombre de visiteurs prévu, y compris l'espace pour les activités de groupe, les ateliers et les salles à manger. L'aménagement intérieur doit répondre aux besoins opérationnels du café, en incluant idéalement une cuisine, des espaces de stockage et des espaces flexibles pour différents types d'événements et d'activités.</a:t>
            </a:r>
            <a:endParaRPr/>
          </a:p>
          <a:p>
            <a:pPr marL="0" marR="0" lvl="0" indent="0" algn="l" rtl="0">
              <a:lnSpc>
                <a:spcPct val="100000"/>
              </a:lnSpc>
              <a:spcBef>
                <a:spcPts val="0"/>
              </a:spcBef>
              <a:spcAft>
                <a:spcPts val="0"/>
              </a:spcAft>
              <a:buClr>
                <a:srgbClr val="50B4D9"/>
              </a:buClr>
              <a:buSzPts val="1150"/>
              <a:buFont typeface="Arial"/>
              <a:buNone/>
            </a:pPr>
            <a:r>
              <a:rPr lang="en-GB" sz="1150" b="1" i="0">
                <a:solidFill>
                  <a:srgbClr val="50B4D9"/>
                </a:solidFill>
                <a:latin typeface="Calibri"/>
                <a:ea typeface="Calibri"/>
                <a:cs typeface="Calibri"/>
                <a:sym typeface="Calibri"/>
              </a:rPr>
              <a:t>2.  Trouver un partenaire d'accueil si possible :  </a:t>
            </a:r>
            <a:r>
              <a:rPr lang="en-GB" sz="1150" b="0" i="0">
                <a:solidFill>
                  <a:srgbClr val="0C2D45"/>
                </a:solidFill>
                <a:latin typeface="Calibri"/>
                <a:ea typeface="Calibri"/>
                <a:cs typeface="Calibri"/>
                <a:sym typeface="Calibri"/>
              </a:rPr>
              <a:t>Trouver un partenaire d'accueil prêt à mettre gratuitement à disposition un local pour votre café solidaire implique une approche ciblée pour identifier et engager des partenaires potentiels qui partagent votre mission de soutien aux migrants et aux réfugiés.  Voici une stratégie étape par étape pour vous aider à identifier et à garantir un tel partenariat :</a:t>
            </a:r>
            <a:endParaRPr/>
          </a:p>
          <a:p>
            <a:pPr marL="228600" marR="0" lvl="0" indent="-228600" algn="l" rtl="0">
              <a:lnSpc>
                <a:spcPct val="100000"/>
              </a:lnSpc>
              <a:spcBef>
                <a:spcPts val="0"/>
              </a:spcBef>
              <a:spcAft>
                <a:spcPts val="0"/>
              </a:spcAft>
              <a:buClr>
                <a:srgbClr val="0C2D45"/>
              </a:buClr>
              <a:buSzPts val="1150"/>
              <a:buFont typeface="Arial"/>
              <a:buAutoNum type="arabicPeriod"/>
            </a:pPr>
            <a:r>
              <a:rPr lang="en-GB" sz="1150" b="1" i="0">
                <a:solidFill>
                  <a:srgbClr val="0C2D45"/>
                </a:solidFill>
                <a:latin typeface="Calibri"/>
                <a:ea typeface="Calibri"/>
                <a:cs typeface="Calibri"/>
                <a:sym typeface="Calibri"/>
              </a:rPr>
              <a:t>Identifier les partenaires potentiels </a:t>
            </a:r>
            <a:endParaRPr/>
          </a:p>
          <a:p>
            <a:pPr marL="266700" marR="0" lvl="0" indent="0" algn="l" rtl="0">
              <a:lnSpc>
                <a:spcPct val="100000"/>
              </a:lnSpc>
              <a:spcBef>
                <a:spcPts val="0"/>
              </a:spcBef>
              <a:spcAft>
                <a:spcPts val="0"/>
              </a:spcAft>
              <a:buClr>
                <a:srgbClr val="0C2D45"/>
              </a:buClr>
              <a:buSzPts val="1150"/>
              <a:buFont typeface="Arial"/>
              <a:buNone/>
            </a:pPr>
            <a:r>
              <a:rPr lang="en-GB" sz="1150" b="0" i="0">
                <a:solidFill>
                  <a:srgbClr val="0C2D45"/>
                </a:solidFill>
                <a:latin typeface="Calibri"/>
                <a:ea typeface="Calibri"/>
                <a:cs typeface="Calibri"/>
                <a:sym typeface="Calibri"/>
              </a:rPr>
              <a:t>Centres communautaires et ONG : Commencez par les centres communautaires locaux et les organisations non gouvernementales qui sont déjà engagés dans le service communautaire et le soutien aux migrants et aux réfugiés.</a:t>
            </a:r>
            <a:endParaRPr/>
          </a:p>
          <a:p>
            <a:pPr marL="266700" marR="0" lvl="0" indent="0" algn="l" rtl="0">
              <a:lnSpc>
                <a:spcPct val="100000"/>
              </a:lnSpc>
              <a:spcBef>
                <a:spcPts val="0"/>
              </a:spcBef>
              <a:spcAft>
                <a:spcPts val="0"/>
              </a:spcAft>
              <a:buClr>
                <a:srgbClr val="0C2D45"/>
              </a:buClr>
              <a:buSzPts val="1150"/>
              <a:buFont typeface="Arial"/>
              <a:buNone/>
            </a:pPr>
            <a:r>
              <a:rPr lang="en-GB" sz="1150" b="0" i="0">
                <a:solidFill>
                  <a:srgbClr val="0C2D45"/>
                </a:solidFill>
                <a:latin typeface="Calibri"/>
                <a:ea typeface="Calibri"/>
                <a:cs typeface="Calibri"/>
                <a:sym typeface="Calibri"/>
              </a:rPr>
              <a:t>Établissements d'enseignement : Les universités et les écoles disposent souvent d'espaces qu'elles pourraient être disposées à mettre à la disposition de projets communautaires, en particulier s'ils comportent un volet éducatif.</a:t>
            </a:r>
            <a:endParaRPr/>
          </a:p>
          <a:p>
            <a:pPr marL="266700" marR="0" lvl="0" indent="0" algn="l" rtl="0">
              <a:lnSpc>
                <a:spcPct val="100000"/>
              </a:lnSpc>
              <a:spcBef>
                <a:spcPts val="0"/>
              </a:spcBef>
              <a:spcAft>
                <a:spcPts val="0"/>
              </a:spcAft>
              <a:buClr>
                <a:srgbClr val="0C2D45"/>
              </a:buClr>
              <a:buSzPts val="1150"/>
              <a:buFont typeface="Arial"/>
              <a:buNone/>
            </a:pPr>
            <a:r>
              <a:rPr lang="en-GB" sz="1150" b="0" i="0">
                <a:solidFill>
                  <a:srgbClr val="0C2D45"/>
                </a:solidFill>
                <a:latin typeface="Calibri"/>
                <a:ea typeface="Calibri"/>
                <a:cs typeface="Calibri"/>
                <a:sym typeface="Calibri"/>
              </a:rPr>
              <a:t>L'administration locale : Certaines agences gouvernementales locales peuvent disposer de propriétés sous-utilisées ou être intéressées par la promotion d'initiatives communautaires dans le cadre de leurs autres activités.</a:t>
            </a:r>
            <a:endParaRPr/>
          </a:p>
          <a:p>
            <a:pPr marL="266700" marR="0" lvl="0" indent="0" algn="l" rtl="0">
              <a:lnSpc>
                <a:spcPct val="100000"/>
              </a:lnSpc>
              <a:spcBef>
                <a:spcPts val="0"/>
              </a:spcBef>
              <a:spcAft>
                <a:spcPts val="0"/>
              </a:spcAft>
              <a:buClr>
                <a:srgbClr val="0C2D45"/>
              </a:buClr>
              <a:buSzPts val="1150"/>
              <a:buFont typeface="Arial"/>
              <a:buNone/>
            </a:pPr>
            <a:r>
              <a:rPr lang="en-GB" sz="1150" b="0" i="0">
                <a:solidFill>
                  <a:srgbClr val="0C2D45"/>
                </a:solidFill>
                <a:latin typeface="Calibri"/>
                <a:ea typeface="Calibri"/>
                <a:cs typeface="Calibri"/>
                <a:sym typeface="Calibri"/>
              </a:rPr>
              <a:t>Les entreprises ayant des objectifs de responsabilité sociale d'entreprise (RSE) : Les entreprises qui cherchent à renforcer leur participation à la vie de la communauté peuvent être disposées à fournir un espace dans le cadre de leurs initiatives de RSE.</a:t>
            </a:r>
            <a:endParaRPr/>
          </a:p>
          <a:p>
            <a:pPr marL="0" marR="0" lvl="0" indent="0" algn="l" rtl="0">
              <a:lnSpc>
                <a:spcPct val="100000"/>
              </a:lnSpc>
              <a:spcBef>
                <a:spcPts val="0"/>
              </a:spcBef>
              <a:spcAft>
                <a:spcPts val="0"/>
              </a:spcAft>
              <a:buClr>
                <a:srgbClr val="0C2D45"/>
              </a:buClr>
              <a:buSzPts val="1150"/>
              <a:buFont typeface="Arial"/>
              <a:buNone/>
            </a:pPr>
            <a:r>
              <a:rPr lang="en-GB" sz="1150" b="1" i="0">
                <a:solidFill>
                  <a:srgbClr val="0C2D45"/>
                </a:solidFill>
                <a:latin typeface="Calibri"/>
                <a:ea typeface="Calibri"/>
                <a:cs typeface="Calibri"/>
                <a:sym typeface="Calibri"/>
              </a:rPr>
              <a:t>2. Rédiger votre proposition - Proposition de valeur :</a:t>
            </a:r>
            <a:endParaRPr/>
          </a:p>
          <a:p>
            <a:pPr marL="266700" marR="0" lvl="0" indent="0" algn="l" rtl="0">
              <a:lnSpc>
                <a:spcPct val="100000"/>
              </a:lnSpc>
              <a:spcBef>
                <a:spcPts val="0"/>
              </a:spcBef>
              <a:spcAft>
                <a:spcPts val="0"/>
              </a:spcAft>
              <a:buClr>
                <a:srgbClr val="0C2D45"/>
              </a:buClr>
              <a:buSzPts val="1150"/>
              <a:buFont typeface="Arial"/>
              <a:buNone/>
            </a:pPr>
            <a:r>
              <a:rPr lang="en-GB" sz="1150" b="0" i="0">
                <a:solidFill>
                  <a:srgbClr val="0C2D45"/>
                </a:solidFill>
                <a:latin typeface="Calibri"/>
                <a:ea typeface="Calibri"/>
                <a:cs typeface="Calibri"/>
                <a:sym typeface="Calibri"/>
              </a:rPr>
              <a:t>Expliquez clairement les avantages que l'hôte tirera du soutien apporté à votre café. Il peut s'agir d'un impact positif sur la communauté, d'une amélioration de l'image publique et d'un alignement sur les objectifs sociaux de l'entreprise. </a:t>
            </a:r>
            <a:endParaRPr/>
          </a:p>
          <a:p>
            <a:pPr marL="266700" marR="0" lvl="0" indent="0" algn="l" rtl="0">
              <a:lnSpc>
                <a:spcPct val="100000"/>
              </a:lnSpc>
              <a:spcBef>
                <a:spcPts val="0"/>
              </a:spcBef>
              <a:spcAft>
                <a:spcPts val="0"/>
              </a:spcAft>
              <a:buClr>
                <a:srgbClr val="0C2D45"/>
              </a:buClr>
              <a:buSzPts val="1150"/>
              <a:buFont typeface="Arial"/>
              <a:buNone/>
            </a:pPr>
            <a:r>
              <a:rPr lang="en-GB" sz="1150" b="0" i="0">
                <a:solidFill>
                  <a:srgbClr val="0C2D45"/>
                </a:solidFill>
                <a:latin typeface="Calibri"/>
                <a:ea typeface="Calibri"/>
                <a:cs typeface="Calibri"/>
                <a:sym typeface="Calibri"/>
              </a:rPr>
              <a:t> les objectifs de responsabilité.</a:t>
            </a:r>
            <a:endParaRPr sz="1800" b="1" i="0">
              <a:solidFill>
                <a:srgbClr val="7ABB57"/>
              </a:solidFill>
              <a:latin typeface="Calibri"/>
              <a:ea typeface="Calibri"/>
              <a:cs typeface="Calibri"/>
              <a:sym typeface="Calibri"/>
            </a:endParaRPr>
          </a:p>
        </p:txBody>
      </p:sp>
      <p:cxnSp>
        <p:nvCxnSpPr>
          <p:cNvPr id="428" name="Google Shape;428;p23"/>
          <p:cNvCxnSpPr/>
          <p:nvPr/>
        </p:nvCxnSpPr>
        <p:spPr>
          <a:xfrm>
            <a:off x="11575" y="5654138"/>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429" name="Google Shape;429;p23"/>
          <p:cNvSpPr txBox="1"/>
          <p:nvPr/>
        </p:nvSpPr>
        <p:spPr>
          <a:xfrm>
            <a:off x="-47725" y="1667500"/>
            <a:ext cx="5742600" cy="1180200"/>
          </a:xfrm>
          <a:prstGeom prst="rect">
            <a:avLst/>
          </a:prstGeom>
          <a:solidFill>
            <a:srgbClr val="7ABB57"/>
          </a:solidFill>
          <a:ln>
            <a:noFill/>
          </a:ln>
        </p:spPr>
        <p:txBody>
          <a:bodyPr spcFirstLastPara="1" wrap="square" lIns="91425" tIns="45700" rIns="91425" bIns="45700" anchor="ctr" anchorCtr="0">
            <a:noAutofit/>
          </a:bodyPr>
          <a:lstStyle/>
          <a:p>
            <a:pPr marL="311150" marR="0" lvl="0" indent="0" algn="l" rtl="0">
              <a:lnSpc>
                <a:spcPct val="111249"/>
              </a:lnSpc>
              <a:spcBef>
                <a:spcPts val="0"/>
              </a:spcBef>
              <a:spcAft>
                <a:spcPts val="0"/>
              </a:spcAft>
              <a:buClr>
                <a:schemeClr val="lt1"/>
              </a:buClr>
              <a:buSzPts val="3200"/>
              <a:buFont typeface="Arial"/>
              <a:buNone/>
            </a:pPr>
            <a:r>
              <a:rPr lang="en-GB" sz="3200" b="1" i="0">
                <a:solidFill>
                  <a:schemeClr val="lt1"/>
                </a:solidFill>
                <a:latin typeface="Calibri"/>
                <a:ea typeface="Calibri"/>
                <a:cs typeface="Calibri"/>
                <a:sym typeface="Calibri"/>
              </a:rPr>
              <a:t>Sélection </a:t>
            </a:r>
            <a:r>
              <a:rPr lang="en-GB" sz="3200" b="1">
                <a:solidFill>
                  <a:schemeClr val="lt1"/>
                </a:solidFill>
                <a:latin typeface="Calibri"/>
                <a:ea typeface="Calibri"/>
                <a:cs typeface="Calibri"/>
                <a:sym typeface="Calibri"/>
              </a:rPr>
              <a:t>et aménagement du lieu</a:t>
            </a:r>
            <a:r>
              <a:rPr lang="en-GB" sz="3200" b="1" i="0">
                <a:solidFill>
                  <a:schemeClr val="lt1"/>
                </a:solidFill>
                <a:latin typeface="Calibri"/>
                <a:ea typeface="Calibri"/>
                <a:cs typeface="Calibri"/>
                <a:sym typeface="Calibri"/>
              </a:rPr>
              <a:t> d</a:t>
            </a:r>
            <a:r>
              <a:rPr lang="en-GB" sz="3200" b="1">
                <a:solidFill>
                  <a:schemeClr val="lt1"/>
                </a:solidFill>
                <a:latin typeface="Calibri"/>
                <a:ea typeface="Calibri"/>
                <a:cs typeface="Calibri"/>
                <a:sym typeface="Calibri"/>
              </a:rPr>
              <a:t>es</a:t>
            </a:r>
            <a:r>
              <a:rPr lang="en-GB" sz="3200" b="1" i="0">
                <a:solidFill>
                  <a:schemeClr val="lt1"/>
                </a:solidFill>
                <a:latin typeface="Calibri"/>
                <a:ea typeface="Calibri"/>
                <a:cs typeface="Calibri"/>
                <a:sym typeface="Calibri"/>
              </a:rPr>
              <a:t> </a:t>
            </a:r>
            <a:r>
              <a:rPr lang="en-GB" sz="3200" b="1">
                <a:solidFill>
                  <a:schemeClr val="lt1"/>
                </a:solidFill>
                <a:latin typeface="Calibri"/>
                <a:ea typeface="Calibri"/>
                <a:cs typeface="Calibri"/>
                <a:sym typeface="Calibri"/>
              </a:rPr>
              <a:t>C</a:t>
            </a:r>
            <a:r>
              <a:rPr lang="en-GB" sz="3200" b="1" i="0">
                <a:solidFill>
                  <a:schemeClr val="lt1"/>
                </a:solidFill>
                <a:latin typeface="Calibri"/>
                <a:ea typeface="Calibri"/>
                <a:cs typeface="Calibri"/>
                <a:sym typeface="Calibri"/>
              </a:rPr>
              <a:t>afés de solidarité</a:t>
            </a:r>
            <a:endParaRPr/>
          </a:p>
        </p:txBody>
      </p:sp>
      <p:pic>
        <p:nvPicPr>
          <p:cNvPr id="430" name="Google Shape;430;p23" descr="A hand holding a cell phone with a map on the screen&#10;&#10;Description automatically generated"/>
          <p:cNvPicPr preferRelativeResize="0"/>
          <p:nvPr/>
        </p:nvPicPr>
        <p:blipFill rotWithShape="1">
          <a:blip r:embed="rId3">
            <a:alphaModFix/>
          </a:blip>
          <a:srcRect t="24175" b="23790"/>
          <a:stretch/>
        </p:blipFill>
        <p:spPr>
          <a:xfrm>
            <a:off x="-18350" y="2847700"/>
            <a:ext cx="7346051" cy="25586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4"/>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17</a:t>
            </a:fld>
            <a:endParaRPr/>
          </a:p>
        </p:txBody>
      </p:sp>
      <p:sp>
        <p:nvSpPr>
          <p:cNvPr id="436" name="Google Shape;436;p24"/>
          <p:cNvSpPr txBox="1"/>
          <p:nvPr/>
        </p:nvSpPr>
        <p:spPr>
          <a:xfrm>
            <a:off x="307145" y="317100"/>
            <a:ext cx="6777900" cy="1881900"/>
          </a:xfrm>
          <a:prstGeom prst="rect">
            <a:avLst/>
          </a:prstGeom>
          <a:noFill/>
          <a:ln>
            <a:noFill/>
          </a:ln>
        </p:spPr>
        <p:txBody>
          <a:bodyPr spcFirstLastPara="1" wrap="square" lIns="91425" tIns="45700" rIns="91425" bIns="45700" anchor="t" anchorCtr="0">
            <a:noAutofit/>
          </a:bodyPr>
          <a:lstStyle/>
          <a:p>
            <a:pPr marL="409575" marR="0" lvl="0" indent="-225425" algn="l" rtl="0">
              <a:lnSpc>
                <a:spcPct val="100000"/>
              </a:lnSpc>
              <a:spcBef>
                <a:spcPts val="0"/>
              </a:spcBef>
              <a:spcAft>
                <a:spcPts val="0"/>
              </a:spcAft>
              <a:buClr>
                <a:srgbClr val="0C2D45"/>
              </a:buClr>
              <a:buSzPts val="1150"/>
              <a:buFont typeface="Arial"/>
              <a:buAutoNum type="arabicPeriod" startAt="3"/>
            </a:pPr>
            <a:r>
              <a:rPr lang="en-GB" sz="1150" b="1" i="0">
                <a:solidFill>
                  <a:srgbClr val="0C2D45"/>
                </a:solidFill>
                <a:latin typeface="Calibri"/>
                <a:ea typeface="Calibri"/>
                <a:cs typeface="Calibri"/>
                <a:sym typeface="Calibri"/>
              </a:rPr>
              <a:t>Impact sur la communauté : </a:t>
            </a:r>
            <a:r>
              <a:rPr lang="en-GB" sz="1150" b="0" i="0">
                <a:solidFill>
                  <a:srgbClr val="0C2D45"/>
                </a:solidFill>
                <a:latin typeface="Calibri"/>
                <a:ea typeface="Calibri"/>
                <a:cs typeface="Calibri"/>
                <a:sym typeface="Calibri"/>
              </a:rPr>
              <a:t>Souligne la valeur sociale du café, en particulier son rôle dans l'aide à l'intégration, la création d'emplois et le renforcement des échanges culturels.</a:t>
            </a:r>
            <a:endParaRPr sz="1150"/>
          </a:p>
          <a:p>
            <a:pPr marL="409575" marR="0" lvl="0" indent="-225425" algn="l" rtl="0">
              <a:lnSpc>
                <a:spcPct val="100000"/>
              </a:lnSpc>
              <a:spcBef>
                <a:spcPts val="0"/>
              </a:spcBef>
              <a:spcAft>
                <a:spcPts val="0"/>
              </a:spcAft>
              <a:buClr>
                <a:srgbClr val="0C2D45"/>
              </a:buClr>
              <a:buSzPts val="1150"/>
              <a:buFont typeface="Arial"/>
              <a:buAutoNum type="arabicPeriod" startAt="3"/>
            </a:pPr>
            <a:r>
              <a:rPr lang="en-GB" sz="1150" b="1" i="0">
                <a:solidFill>
                  <a:srgbClr val="0C2D45"/>
                </a:solidFill>
                <a:latin typeface="Calibri"/>
                <a:ea typeface="Calibri"/>
                <a:cs typeface="Calibri"/>
                <a:sym typeface="Calibri"/>
              </a:rPr>
              <a:t>Contact initial : </a:t>
            </a:r>
            <a:r>
              <a:rPr lang="en-GB" sz="1150" b="0" i="0">
                <a:solidFill>
                  <a:srgbClr val="0C2D45"/>
                </a:solidFill>
                <a:latin typeface="Calibri"/>
                <a:ea typeface="Calibri"/>
                <a:cs typeface="Calibri"/>
                <a:sym typeface="Calibri"/>
              </a:rPr>
              <a:t>Prenez contact par des voies officielles, telles que des courriels ou des lettres officielles, pour présenter votre projet et demander une réunion. </a:t>
            </a:r>
            <a:endParaRPr sz="1150"/>
          </a:p>
          <a:p>
            <a:pPr marL="409575" marR="0" lvl="0" indent="-225425" algn="l" rtl="0">
              <a:lnSpc>
                <a:spcPct val="100000"/>
              </a:lnSpc>
              <a:spcBef>
                <a:spcPts val="0"/>
              </a:spcBef>
              <a:spcAft>
                <a:spcPts val="0"/>
              </a:spcAft>
              <a:buClr>
                <a:srgbClr val="0C2D45"/>
              </a:buClr>
              <a:buSzPts val="1150"/>
              <a:buFont typeface="Arial"/>
              <a:buAutoNum type="arabicPeriod" startAt="3"/>
            </a:pPr>
            <a:r>
              <a:rPr lang="en-GB" sz="1150" b="1" i="0">
                <a:solidFill>
                  <a:srgbClr val="0C2D45"/>
                </a:solidFill>
                <a:latin typeface="Calibri"/>
                <a:ea typeface="Calibri"/>
                <a:cs typeface="Calibri"/>
                <a:sym typeface="Calibri"/>
              </a:rPr>
              <a:t>Présentation : </a:t>
            </a:r>
            <a:r>
              <a:rPr lang="en-GB" sz="1150" b="0" i="0">
                <a:solidFill>
                  <a:srgbClr val="0C2D45"/>
                </a:solidFill>
                <a:latin typeface="Calibri"/>
                <a:ea typeface="Calibri"/>
                <a:cs typeface="Calibri"/>
                <a:sym typeface="Calibri"/>
              </a:rPr>
              <a:t>Préparez une présentation convaincante à partager lors des réunions, qui démontre visuellement l'impact potentiel et le modèle opérationnel du café. Recueillez l'appui d'autres organisations communautaires, de dirigeants et de parties prenantes pour étayer votre proposition et montrer que la communauté est largement soutenue.</a:t>
            </a:r>
            <a:endParaRPr sz="1150"/>
          </a:p>
          <a:p>
            <a:pPr marL="409575" marR="0" lvl="0" indent="-225425" algn="l" rtl="0">
              <a:lnSpc>
                <a:spcPct val="100000"/>
              </a:lnSpc>
              <a:spcBef>
                <a:spcPts val="0"/>
              </a:spcBef>
              <a:spcAft>
                <a:spcPts val="0"/>
              </a:spcAft>
              <a:buClr>
                <a:srgbClr val="0C2D45"/>
              </a:buClr>
              <a:buSzPts val="1150"/>
              <a:buFont typeface="Arial"/>
              <a:buAutoNum type="arabicPeriod" startAt="3"/>
            </a:pPr>
            <a:r>
              <a:rPr lang="en-GB" sz="1150" b="1" i="0">
                <a:solidFill>
                  <a:srgbClr val="0C2D45"/>
                </a:solidFill>
                <a:latin typeface="Calibri"/>
                <a:ea typeface="Calibri"/>
                <a:cs typeface="Calibri"/>
                <a:sym typeface="Calibri"/>
              </a:rPr>
              <a:t>Visitez les espaces disponibles : </a:t>
            </a:r>
            <a:r>
              <a:rPr lang="en-GB" sz="1150" b="0" i="0">
                <a:solidFill>
                  <a:srgbClr val="0C2D45"/>
                </a:solidFill>
                <a:latin typeface="Calibri"/>
                <a:ea typeface="Calibri"/>
                <a:cs typeface="Calibri"/>
                <a:sym typeface="Calibri"/>
              </a:rPr>
              <a:t>Si un partenaire potentiel se montre intéressé, organisez une visite de l'espace disponible pour vous assurer qu'il répond à vos besoins et discuter de la manière dont il pourrait être utilisé efficacement.</a:t>
            </a:r>
            <a:endParaRPr sz="1150"/>
          </a:p>
          <a:p>
            <a:pPr marL="409575" marR="0" lvl="0" indent="-225425" algn="l" rtl="0">
              <a:lnSpc>
                <a:spcPct val="100000"/>
              </a:lnSpc>
              <a:spcBef>
                <a:spcPts val="0"/>
              </a:spcBef>
              <a:spcAft>
                <a:spcPts val="0"/>
              </a:spcAft>
              <a:buClr>
                <a:srgbClr val="0C2D45"/>
              </a:buClr>
              <a:buSzPts val="1150"/>
              <a:buFont typeface="Arial"/>
              <a:buAutoNum type="arabicPeriod" startAt="3"/>
            </a:pPr>
            <a:r>
              <a:rPr lang="en-GB" sz="1150" b="1" i="0">
                <a:solidFill>
                  <a:srgbClr val="0C2D45"/>
                </a:solidFill>
                <a:latin typeface="Calibri"/>
                <a:ea typeface="Calibri"/>
                <a:cs typeface="Calibri"/>
                <a:sym typeface="Calibri"/>
              </a:rPr>
              <a:t>Négocier l'accord et les conditions d'utilisation : </a:t>
            </a:r>
            <a:r>
              <a:rPr lang="en-GB" sz="1150" b="0" i="0">
                <a:solidFill>
                  <a:srgbClr val="0C2D45"/>
                </a:solidFill>
                <a:latin typeface="Calibri"/>
                <a:ea typeface="Calibri"/>
                <a:cs typeface="Calibri"/>
                <a:sym typeface="Calibri"/>
              </a:rPr>
              <a:t>Discutez et convenez des conditions d'utilisation, notamment de la durée, des responsabilités en matière de services publics et d'entretien, et de toute condition liée à l'utilisation de l'espace.</a:t>
            </a:r>
            <a:endParaRPr sz="1150"/>
          </a:p>
          <a:p>
            <a:pPr marL="409575" marR="0" lvl="0" indent="-225425" algn="l" rtl="0">
              <a:lnSpc>
                <a:spcPct val="100000"/>
              </a:lnSpc>
              <a:spcBef>
                <a:spcPts val="0"/>
              </a:spcBef>
              <a:spcAft>
                <a:spcPts val="0"/>
              </a:spcAft>
              <a:buClr>
                <a:srgbClr val="0C2D45"/>
              </a:buClr>
              <a:buSzPts val="1150"/>
              <a:buFont typeface="Arial"/>
              <a:buAutoNum type="arabicPeriod" startAt="3"/>
            </a:pPr>
            <a:r>
              <a:rPr lang="en-GB" sz="1150" b="1" i="0">
                <a:solidFill>
                  <a:srgbClr val="0C2D45"/>
                </a:solidFill>
                <a:latin typeface="Calibri"/>
                <a:ea typeface="Calibri"/>
                <a:cs typeface="Calibri"/>
                <a:sym typeface="Calibri"/>
              </a:rPr>
              <a:t>Accord formel : </a:t>
            </a:r>
            <a:r>
              <a:rPr lang="en-GB" sz="1150" b="0" i="0">
                <a:solidFill>
                  <a:srgbClr val="0C2D45"/>
                </a:solidFill>
                <a:latin typeface="Calibri"/>
                <a:ea typeface="Calibri"/>
                <a:cs typeface="Calibri"/>
                <a:sym typeface="Calibri"/>
              </a:rPr>
              <a:t>Faites rédiger un accord formel ou un protocole d'accord pour consigner les détails de l'arrangement, en veillant à ce que les attentes et les responsabilités des deux parties soient claires.</a:t>
            </a:r>
            <a:endParaRPr sz="1150"/>
          </a:p>
          <a:p>
            <a:pPr marL="409575" marR="0" lvl="0" indent="-225425" algn="l" rtl="0">
              <a:lnSpc>
                <a:spcPct val="100000"/>
              </a:lnSpc>
              <a:spcBef>
                <a:spcPts val="0"/>
              </a:spcBef>
              <a:spcAft>
                <a:spcPts val="0"/>
              </a:spcAft>
              <a:buClr>
                <a:srgbClr val="0C2D45"/>
              </a:buClr>
              <a:buSzPts val="1150"/>
              <a:buFont typeface="Arial"/>
              <a:buAutoNum type="arabicPeriod" startAt="3"/>
            </a:pPr>
            <a:r>
              <a:rPr lang="en-GB" sz="1150" b="1" i="0">
                <a:solidFill>
                  <a:srgbClr val="0C2D45"/>
                </a:solidFill>
                <a:latin typeface="Calibri"/>
                <a:ea typeface="Calibri"/>
                <a:cs typeface="Calibri"/>
                <a:sym typeface="Calibri"/>
              </a:rPr>
              <a:t>Visibilité pour l'hôte : </a:t>
            </a:r>
            <a:r>
              <a:rPr lang="en-GB" sz="1150" b="0" i="0">
                <a:solidFill>
                  <a:srgbClr val="0C2D45"/>
                </a:solidFill>
                <a:latin typeface="Calibri"/>
                <a:ea typeface="Calibri"/>
                <a:cs typeface="Calibri"/>
                <a:sym typeface="Calibri"/>
              </a:rPr>
              <a:t>Si l'hôte est intéressé, proposez-lui de le mettre en avant dans tout le matériel promotionnel et les communications publiques concernant le café, afin d'améliorer sa visibilité et de montrer que le public reconnaît son soutien.</a:t>
            </a:r>
            <a:endParaRPr sz="1150"/>
          </a:p>
          <a:p>
            <a:pPr marL="409575" marR="0" lvl="0" indent="-225425" algn="l" rtl="0">
              <a:lnSpc>
                <a:spcPct val="100000"/>
              </a:lnSpc>
              <a:spcBef>
                <a:spcPts val="0"/>
              </a:spcBef>
              <a:spcAft>
                <a:spcPts val="0"/>
              </a:spcAft>
              <a:buClr>
                <a:srgbClr val="0C2D45"/>
              </a:buClr>
              <a:buSzPts val="1150"/>
              <a:buFont typeface="Arial"/>
              <a:buAutoNum type="arabicPeriod" startAt="3"/>
            </a:pPr>
            <a:r>
              <a:rPr lang="en-GB" sz="1150" b="1" i="0">
                <a:solidFill>
                  <a:srgbClr val="0C2D45"/>
                </a:solidFill>
                <a:latin typeface="Calibri"/>
                <a:ea typeface="Calibri"/>
                <a:cs typeface="Calibri"/>
                <a:sym typeface="Calibri"/>
              </a:rPr>
              <a:t>Mises à jour régulières : </a:t>
            </a:r>
            <a:r>
              <a:rPr lang="en-GB" sz="1150" b="0" i="0">
                <a:solidFill>
                  <a:srgbClr val="0C2D45"/>
                </a:solidFill>
                <a:latin typeface="Calibri"/>
                <a:ea typeface="Calibri"/>
                <a:cs typeface="Calibri"/>
                <a:sym typeface="Calibri"/>
              </a:rPr>
              <a:t>Une fois que le partenaire a trouvé un lieu d'accueil, fournissez-lui des mises à jour régulières sur les progrès et l'impact du café, en renforçant la valeur de son soutien. </a:t>
            </a:r>
            <a:endParaRPr sz="1150"/>
          </a:p>
          <a:p>
            <a:pPr marL="409575" marR="0" lvl="0" indent="-152400" algn="l" rtl="0">
              <a:lnSpc>
                <a:spcPct val="100000"/>
              </a:lnSpc>
              <a:spcBef>
                <a:spcPts val="0"/>
              </a:spcBef>
              <a:spcAft>
                <a:spcPts val="0"/>
              </a:spcAft>
              <a:buClr>
                <a:srgbClr val="0C2D45"/>
              </a:buClr>
              <a:buSzPts val="1200"/>
              <a:buFont typeface="Arial"/>
              <a:buNone/>
            </a:pPr>
            <a:endParaRPr sz="115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r>
              <a:rPr lang="en-GB" sz="1150" b="0" i="0">
                <a:solidFill>
                  <a:srgbClr val="0C2D45"/>
                </a:solidFill>
                <a:latin typeface="Calibri"/>
                <a:ea typeface="Calibri"/>
                <a:cs typeface="Calibri"/>
                <a:sym typeface="Calibri"/>
              </a:rPr>
              <a:t>Si vous êtes en mesure de choisir un lieu, voici quelques autres éléments à prendre en considération</a:t>
            </a:r>
            <a:br>
              <a:rPr lang="en-GB" sz="1150" b="0" i="0">
                <a:solidFill>
                  <a:srgbClr val="0C2D45"/>
                </a:solidFill>
                <a:latin typeface="Calibri"/>
                <a:ea typeface="Calibri"/>
                <a:cs typeface="Calibri"/>
                <a:sym typeface="Calibri"/>
              </a:rPr>
            </a:br>
            <a:endParaRPr sz="115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50B4D9"/>
              </a:buClr>
              <a:buSzPts val="1200"/>
              <a:buFont typeface="Arial"/>
              <a:buNone/>
            </a:pPr>
            <a:r>
              <a:rPr lang="en-GB" sz="1150" b="1" i="0">
                <a:solidFill>
                  <a:srgbClr val="50B4D9"/>
                </a:solidFill>
                <a:latin typeface="Calibri"/>
                <a:ea typeface="Calibri"/>
                <a:cs typeface="Calibri"/>
                <a:sym typeface="Calibri"/>
              </a:rPr>
              <a:t>2.  L'accessibilité </a:t>
            </a:r>
            <a:r>
              <a:rPr lang="en-GB" sz="1150" b="0" i="0">
                <a:solidFill>
                  <a:srgbClr val="0C2D45"/>
                </a:solidFill>
                <a:latin typeface="Calibri"/>
                <a:ea typeface="Calibri"/>
                <a:cs typeface="Calibri"/>
                <a:sym typeface="Calibri"/>
              </a:rPr>
              <a:t>est un problème majeur pour les populations migrantes et réfugiées qui peuvent être dispersées dans des zones urbaines ou rurales.  Idéalement, le lieu devrait être facilement accessible par les transports publics, afin que les réfugiés, les migrants et les membres de la communauté locale puissent se rendre au café sans difficulté. Dans le cas de la région rurale de Roscommon, en Irlande, les hôtes du café paient les transports pour amener les gens aux réunions régulières du café. Il n'y a tout simplement pas d'autre moyen. </a:t>
            </a:r>
            <a:endParaRPr sz="1150"/>
          </a:p>
          <a:p>
            <a:pPr marL="0" marR="0" lvl="0" indent="0" algn="l" rtl="0">
              <a:lnSpc>
                <a:spcPct val="100000"/>
              </a:lnSpc>
              <a:spcBef>
                <a:spcPts val="0"/>
              </a:spcBef>
              <a:spcAft>
                <a:spcPts val="0"/>
              </a:spcAft>
              <a:buClr>
                <a:srgbClr val="50B4D9"/>
              </a:buClr>
              <a:buSzPts val="1200"/>
              <a:buFont typeface="Arial"/>
              <a:buNone/>
            </a:pPr>
            <a:r>
              <a:rPr lang="en-GB" sz="1150" b="1" i="0">
                <a:solidFill>
                  <a:srgbClr val="50B4D9"/>
                </a:solidFill>
                <a:latin typeface="Calibri"/>
                <a:ea typeface="Calibri"/>
                <a:cs typeface="Calibri"/>
                <a:sym typeface="Calibri"/>
              </a:rPr>
              <a:t>3. Vérifier l'accessibilité physique de l'espace : </a:t>
            </a:r>
            <a:r>
              <a:rPr lang="en-GB" sz="1150" b="0" i="0">
                <a:solidFill>
                  <a:srgbClr val="0C2D45"/>
                </a:solidFill>
                <a:latin typeface="Calibri"/>
                <a:ea typeface="Calibri"/>
                <a:cs typeface="Calibri"/>
                <a:sym typeface="Calibri"/>
              </a:rPr>
              <a:t>Assurez-vous que les locaux sont accessibles aux personnes à mobilité réduite et aux personnes handicapées, conformément à toutes les lois et réglementations locales en matière d'accessibilité.</a:t>
            </a:r>
            <a:endParaRPr sz="1150"/>
          </a:p>
          <a:p>
            <a:pPr marL="0" marR="0" lvl="0" indent="0" algn="l" rtl="0">
              <a:lnSpc>
                <a:spcPct val="100000"/>
              </a:lnSpc>
              <a:spcBef>
                <a:spcPts val="0"/>
              </a:spcBef>
              <a:spcAft>
                <a:spcPts val="0"/>
              </a:spcAft>
              <a:buClr>
                <a:srgbClr val="50B4D9"/>
              </a:buClr>
              <a:buSzPts val="1200"/>
              <a:buFont typeface="Arial"/>
              <a:buNone/>
            </a:pPr>
            <a:r>
              <a:rPr lang="en-GB" sz="1150" b="1" i="0">
                <a:solidFill>
                  <a:srgbClr val="50B4D9"/>
                </a:solidFill>
                <a:latin typeface="Calibri"/>
                <a:ea typeface="Calibri"/>
                <a:cs typeface="Calibri"/>
                <a:sym typeface="Calibri"/>
              </a:rPr>
              <a:t>4. Proximité de la communauté : </a:t>
            </a:r>
            <a:r>
              <a:rPr lang="en-GB" sz="1150" b="0" i="0">
                <a:solidFill>
                  <a:srgbClr val="0C2D45"/>
                </a:solidFill>
                <a:latin typeface="Calibri"/>
                <a:ea typeface="Calibri"/>
                <a:cs typeface="Calibri"/>
                <a:sym typeface="Calibri"/>
              </a:rPr>
              <a:t>il est important de s'installer à proximité des bénévoles et de la communauté locale.  Pensez à la proximité d'autres centres communautaires tels que les écoles, les marchés, les centres religieux et les services sociaux auxquels les communautés cibles ont fréquemment accès.</a:t>
            </a:r>
            <a:endParaRPr sz="1150"/>
          </a:p>
          <a:p>
            <a:pPr marL="0" marR="0" lvl="0" indent="0" algn="l" rtl="0">
              <a:lnSpc>
                <a:spcPct val="100000"/>
              </a:lnSpc>
              <a:spcBef>
                <a:spcPts val="0"/>
              </a:spcBef>
              <a:spcAft>
                <a:spcPts val="0"/>
              </a:spcAft>
              <a:buClr>
                <a:srgbClr val="50B4D9"/>
              </a:buClr>
              <a:buSzPts val="1200"/>
              <a:buFont typeface="Arial"/>
              <a:buNone/>
            </a:pPr>
            <a:r>
              <a:rPr lang="en-GB" sz="1150" b="1" i="0">
                <a:solidFill>
                  <a:srgbClr val="50B4D9"/>
                </a:solidFill>
                <a:latin typeface="Calibri"/>
                <a:ea typeface="Calibri"/>
                <a:cs typeface="Calibri"/>
                <a:sym typeface="Calibri"/>
              </a:rPr>
              <a:t>5. Sûreté et sécurité : </a:t>
            </a:r>
            <a:r>
              <a:rPr lang="en-GB" sz="1150" b="0" i="0">
                <a:solidFill>
                  <a:srgbClr val="0C2D45"/>
                </a:solidFill>
                <a:latin typeface="Calibri"/>
                <a:ea typeface="Calibri"/>
                <a:cs typeface="Calibri"/>
                <a:sym typeface="Calibri"/>
              </a:rPr>
              <a:t>L'emplacement doit être situé dans une zone perçue comme sûre par la communauté afin d'encourager les visites régulières. Cet aspect est particulièrement important pour les familles et les personnes qui s'inquiètent de la sécurité en raison de leurs expériences passées. Le respect de la vie privée est également un facteur important. Veillez à ce que le lieu offre un certain degré d'intimité aux utilisateurs, en particulier à ceux qui peuvent être confrontés à des questions délicates.</a:t>
            </a:r>
            <a:endParaRPr sz="1150"/>
          </a:p>
          <a:p>
            <a:pPr marL="0" marR="0" lvl="0" indent="0" algn="l" rtl="0">
              <a:lnSpc>
                <a:spcPct val="100000"/>
              </a:lnSpc>
              <a:spcBef>
                <a:spcPts val="0"/>
              </a:spcBef>
              <a:spcAft>
                <a:spcPts val="0"/>
              </a:spcAft>
              <a:buClr>
                <a:srgbClr val="50B4D9"/>
              </a:buClr>
              <a:buSzPts val="1200"/>
              <a:buFont typeface="Arial"/>
              <a:buNone/>
            </a:pPr>
            <a:r>
              <a:rPr lang="en-GB" sz="1150" b="1" i="0">
                <a:solidFill>
                  <a:srgbClr val="50B4D9"/>
                </a:solidFill>
                <a:latin typeface="Calibri"/>
                <a:ea typeface="Calibri"/>
                <a:cs typeface="Calibri"/>
                <a:sym typeface="Calibri"/>
              </a:rPr>
              <a:t>6. Conditions d'occupation :  </a:t>
            </a:r>
            <a:r>
              <a:rPr lang="en-GB" sz="1150" b="0" i="0">
                <a:solidFill>
                  <a:srgbClr val="0C2D45"/>
                </a:solidFill>
                <a:latin typeface="Calibri"/>
                <a:ea typeface="Calibri"/>
                <a:cs typeface="Calibri"/>
                <a:sym typeface="Calibri"/>
              </a:rPr>
              <a:t>Il est évident que pour un nouveau café solidaire, il faut faire preuve de flexibilité, en particulier au début, lorsque les besoins et la dynamique opérationnelle du café peuvent évoluer.  N'hésitez pas à demander des baux à court terme avec des options de renouvellement, des clauses de rupture et des périodes de redevance.  </a:t>
            </a:r>
            <a:endParaRPr sz="1150"/>
          </a:p>
          <a:p>
            <a:pPr marL="0" marR="0" lvl="0" indent="0" algn="l" rtl="0">
              <a:lnSpc>
                <a:spcPct val="100000"/>
              </a:lnSpc>
              <a:spcBef>
                <a:spcPts val="0"/>
              </a:spcBef>
              <a:spcAft>
                <a:spcPts val="0"/>
              </a:spcAft>
              <a:buClr>
                <a:srgbClr val="50B4D9"/>
              </a:buClr>
              <a:buSzPts val="1200"/>
              <a:buFont typeface="Arial"/>
              <a:buNone/>
            </a:pPr>
            <a:r>
              <a:rPr lang="en-GB" sz="1150" b="1" i="0">
                <a:solidFill>
                  <a:srgbClr val="50B4D9"/>
                </a:solidFill>
                <a:latin typeface="Calibri"/>
                <a:ea typeface="Calibri"/>
                <a:cs typeface="Calibri"/>
                <a:sym typeface="Calibri"/>
              </a:rPr>
              <a:t>7.  Efficacité des coûts</a:t>
            </a:r>
            <a:endParaRPr sz="1150"/>
          </a:p>
          <a:p>
            <a:pPr marL="0" marR="0" lvl="0" indent="0" algn="l" rtl="0">
              <a:lnSpc>
                <a:spcPct val="100000"/>
              </a:lnSpc>
              <a:spcBef>
                <a:spcPts val="0"/>
              </a:spcBef>
              <a:spcAft>
                <a:spcPts val="0"/>
              </a:spcAft>
              <a:buClr>
                <a:srgbClr val="0C2D45"/>
              </a:buClr>
              <a:buSzPts val="1200"/>
              <a:buFont typeface="Arial"/>
              <a:buNone/>
            </a:pPr>
            <a:r>
              <a:rPr lang="en-GB" sz="1150" b="0" i="0">
                <a:solidFill>
                  <a:srgbClr val="0C2D45"/>
                </a:solidFill>
                <a:latin typeface="Calibri"/>
                <a:ea typeface="Calibri"/>
                <a:cs typeface="Calibri"/>
                <a:sym typeface="Calibri"/>
              </a:rPr>
              <a:t>Bien entendu, le coût doit être un facteur important dans le choix de l'emplacement. Veillez à ce que le coût de la location de l'espace corresponde aux contraintes budgétaires et aux capacités de financement du café. Tenez compte du coût des services publics, de l'entretien et des autres dépenses opérationnelles qui seront affectées par le choix de l'emplacement.</a:t>
            </a:r>
            <a:endParaRPr sz="1150"/>
          </a:p>
          <a:p>
            <a:pPr marL="0" marR="0" lvl="0" indent="0" algn="l" rtl="0">
              <a:lnSpc>
                <a:spcPct val="100000"/>
              </a:lnSpc>
              <a:spcBef>
                <a:spcPts val="0"/>
              </a:spcBef>
              <a:spcAft>
                <a:spcPts val="0"/>
              </a:spcAft>
              <a:buClr>
                <a:srgbClr val="0C2D45"/>
              </a:buClr>
              <a:buSzPts val="1200"/>
              <a:buFont typeface="Arial"/>
              <a:buNone/>
            </a:pPr>
            <a:endParaRPr sz="115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p:txBody>
      </p:sp>
      <p:grpSp>
        <p:nvGrpSpPr>
          <p:cNvPr id="437" name="Google Shape;437;p24"/>
          <p:cNvGrpSpPr/>
          <p:nvPr/>
        </p:nvGrpSpPr>
        <p:grpSpPr>
          <a:xfrm>
            <a:off x="4606329" y="9150149"/>
            <a:ext cx="2528226" cy="1046177"/>
            <a:chOff x="5681508" y="5035168"/>
            <a:chExt cx="1406601" cy="582050"/>
          </a:xfrm>
        </p:grpSpPr>
        <p:grpSp>
          <p:nvGrpSpPr>
            <p:cNvPr id="438" name="Google Shape;438;p24"/>
            <p:cNvGrpSpPr/>
            <p:nvPr/>
          </p:nvGrpSpPr>
          <p:grpSpPr>
            <a:xfrm>
              <a:off x="6271456" y="5052748"/>
              <a:ext cx="320570" cy="564130"/>
              <a:chOff x="6271456" y="5052748"/>
              <a:chExt cx="320570" cy="564130"/>
            </a:xfrm>
          </p:grpSpPr>
          <p:sp>
            <p:nvSpPr>
              <p:cNvPr id="439" name="Google Shape;439;p24"/>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40" name="Google Shape;440;p24"/>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41" name="Google Shape;441;p24"/>
            <p:cNvGrpSpPr/>
            <p:nvPr/>
          </p:nvGrpSpPr>
          <p:grpSpPr>
            <a:xfrm>
              <a:off x="5681508" y="5035168"/>
              <a:ext cx="560955" cy="582050"/>
              <a:chOff x="5681508" y="5035168"/>
              <a:chExt cx="560955" cy="582050"/>
            </a:xfrm>
          </p:grpSpPr>
          <p:sp>
            <p:nvSpPr>
              <p:cNvPr id="442" name="Google Shape;442;p24"/>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43" name="Google Shape;443;p24"/>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444" name="Google Shape;444;p24"/>
              <p:cNvGrpSpPr/>
              <p:nvPr/>
            </p:nvGrpSpPr>
            <p:grpSpPr>
              <a:xfrm>
                <a:off x="5898463" y="5035168"/>
                <a:ext cx="344000" cy="581799"/>
                <a:chOff x="5898463" y="5035168"/>
                <a:chExt cx="344000" cy="581799"/>
              </a:xfrm>
            </p:grpSpPr>
            <p:sp>
              <p:nvSpPr>
                <p:cNvPr id="445" name="Google Shape;445;p24"/>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46" name="Google Shape;446;p24"/>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447" name="Google Shape;447;p24"/>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48" name="Google Shape;448;p24"/>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49" name="Google Shape;449;p24"/>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50" name="Google Shape;450;p24"/>
            <p:cNvGrpSpPr/>
            <p:nvPr/>
          </p:nvGrpSpPr>
          <p:grpSpPr>
            <a:xfrm>
              <a:off x="6615687" y="5133568"/>
              <a:ext cx="269367" cy="473526"/>
              <a:chOff x="6615687" y="5133568"/>
              <a:chExt cx="269367" cy="473526"/>
            </a:xfrm>
          </p:grpSpPr>
          <p:sp>
            <p:nvSpPr>
              <p:cNvPr id="451" name="Google Shape;451;p24"/>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52" name="Google Shape;452;p24"/>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53" name="Google Shape;453;p24"/>
            <p:cNvGrpSpPr/>
            <p:nvPr/>
          </p:nvGrpSpPr>
          <p:grpSpPr>
            <a:xfrm>
              <a:off x="6890349" y="5271792"/>
              <a:ext cx="197760" cy="335077"/>
              <a:chOff x="6890349" y="5271792"/>
              <a:chExt cx="197760" cy="335077"/>
            </a:xfrm>
          </p:grpSpPr>
          <p:sp>
            <p:nvSpPr>
              <p:cNvPr id="454" name="Google Shape;454;p24"/>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55" name="Google Shape;455;p24"/>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25"/>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18</a:t>
            </a:fld>
            <a:endParaRPr/>
          </a:p>
        </p:txBody>
      </p:sp>
      <p:cxnSp>
        <p:nvCxnSpPr>
          <p:cNvPr id="461" name="Google Shape;461;p25"/>
          <p:cNvCxnSpPr/>
          <p:nvPr/>
        </p:nvCxnSpPr>
        <p:spPr>
          <a:xfrm>
            <a:off x="-23766" y="750721"/>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462" name="Google Shape;462;p25"/>
          <p:cNvSpPr txBox="1"/>
          <p:nvPr/>
        </p:nvSpPr>
        <p:spPr>
          <a:xfrm>
            <a:off x="419620" y="1442097"/>
            <a:ext cx="6720300" cy="2654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C2D45"/>
              </a:buClr>
              <a:buSzPts val="1200"/>
              <a:buFont typeface="Arial"/>
              <a:buNone/>
            </a:pPr>
            <a:r>
              <a:rPr lang="en-GB" sz="1100" b="0" i="0">
                <a:solidFill>
                  <a:srgbClr val="0C2D45"/>
                </a:solidFill>
                <a:latin typeface="Calibri"/>
                <a:ea typeface="Calibri"/>
                <a:cs typeface="Calibri"/>
                <a:sym typeface="Calibri"/>
              </a:rPr>
              <a:t>La conception et l'aménagement d'un café solidaire en vue d'une fonctionnalité optimale impliquent un examen attentif de l'esthétique, de la fluidité et de la facilité d'utilisation de l'espace, compte tenu notamment du rôle du café en tant que centre communautaire pour les migrants et les réfugiés et pour les résidents locaux.  Voici quelques idées à prendre en compte en termes de conception et d'aménagement pour s'assurer que l'espace est accueillant, fonctionnel et rentable :</a:t>
            </a:r>
            <a:endParaRPr sz="1100"/>
          </a:p>
          <a:p>
            <a:pPr marL="0" marR="0" lvl="0" indent="0" algn="l" rtl="0">
              <a:lnSpc>
                <a:spcPct val="100000"/>
              </a:lnSpc>
              <a:spcBef>
                <a:spcPts val="0"/>
              </a:spcBef>
              <a:spcAft>
                <a:spcPts val="0"/>
              </a:spcAft>
              <a:buClr>
                <a:srgbClr val="0C2D45"/>
              </a:buClr>
              <a:buSzPts val="1200"/>
              <a:buFont typeface="Arial"/>
              <a:buNone/>
            </a:pPr>
            <a:endParaRPr sz="1100" b="0" i="0">
              <a:solidFill>
                <a:srgbClr val="0C2D45"/>
              </a:solidFill>
              <a:latin typeface="Calibri"/>
              <a:ea typeface="Calibri"/>
              <a:cs typeface="Calibri"/>
              <a:sym typeface="Calibri"/>
            </a:endParaRPr>
          </a:p>
          <a:p>
            <a:pPr marL="228600" marR="0" lvl="0" indent="-222250" algn="l" rtl="0">
              <a:lnSpc>
                <a:spcPct val="100000"/>
              </a:lnSpc>
              <a:spcBef>
                <a:spcPts val="0"/>
              </a:spcBef>
              <a:spcAft>
                <a:spcPts val="0"/>
              </a:spcAft>
              <a:buClr>
                <a:srgbClr val="7ABB57"/>
              </a:buClr>
              <a:buSzPts val="1100"/>
              <a:buFont typeface="Arial"/>
              <a:buAutoNum type="arabicPeriod"/>
            </a:pPr>
            <a:r>
              <a:rPr lang="en-GB" sz="1100" b="1" i="0">
                <a:solidFill>
                  <a:srgbClr val="7ABB57"/>
                </a:solidFill>
                <a:latin typeface="Calibri"/>
                <a:ea typeface="Calibri"/>
                <a:cs typeface="Calibri"/>
                <a:sym typeface="Calibri"/>
              </a:rPr>
              <a:t>Une entrée ouverte et accueillante</a:t>
            </a:r>
            <a:r>
              <a:rPr lang="en-GB" sz="1100" b="0" i="0">
                <a:solidFill>
                  <a:srgbClr val="0C2D45"/>
                </a:solidFill>
                <a:latin typeface="Calibri"/>
                <a:ea typeface="Calibri"/>
                <a:cs typeface="Calibri"/>
                <a:sym typeface="Calibri"/>
              </a:rPr>
              <a:t>.  Veillez à ce que l'entrée du café soit visible et accueillante grâce à une signalisation claire. </a:t>
            </a:r>
            <a:endParaRPr sz="1100"/>
          </a:p>
          <a:p>
            <a:pPr marL="228600" marR="0" lvl="0" indent="-222250" algn="l" rtl="0">
              <a:lnSpc>
                <a:spcPct val="100000"/>
              </a:lnSpc>
              <a:spcBef>
                <a:spcPts val="0"/>
              </a:spcBef>
              <a:spcAft>
                <a:spcPts val="0"/>
              </a:spcAft>
              <a:buClr>
                <a:srgbClr val="7ABB57"/>
              </a:buClr>
              <a:buSzPts val="1100"/>
              <a:buFont typeface="Arial"/>
              <a:buAutoNum type="arabicPeriod"/>
            </a:pPr>
            <a:r>
              <a:rPr lang="en-GB" sz="1100" b="1" i="0">
                <a:solidFill>
                  <a:srgbClr val="7ABB57"/>
                </a:solidFill>
                <a:latin typeface="Calibri"/>
                <a:ea typeface="Calibri"/>
                <a:cs typeface="Calibri"/>
                <a:sym typeface="Calibri"/>
              </a:rPr>
              <a:t>La polyvalence est essentielle ! </a:t>
            </a:r>
            <a:r>
              <a:rPr lang="en-GB" sz="1100" b="0" i="0">
                <a:solidFill>
                  <a:srgbClr val="0C2D45"/>
                </a:solidFill>
                <a:latin typeface="Calibri"/>
                <a:ea typeface="Calibri"/>
                <a:cs typeface="Calibri"/>
                <a:sym typeface="Calibri"/>
              </a:rPr>
              <a:t>Utilisez des meubles légers et mobiles qui peuvent être facilement reconfigurés pour différents événements, tels que des ateliers, des réunions ou des repas décontractés. Prévoyez plusieurs types de sièges, notamment des tables pour les groupes, des sièges individuels pour la contemplation ou le travail au calme, et des canapés confortables pour des discussions détendues.</a:t>
            </a:r>
            <a:endParaRPr sz="1100"/>
          </a:p>
          <a:p>
            <a:pPr marL="228600" marR="0" lvl="0" indent="-222250" algn="l" rtl="0">
              <a:lnSpc>
                <a:spcPct val="100000"/>
              </a:lnSpc>
              <a:spcBef>
                <a:spcPts val="0"/>
              </a:spcBef>
              <a:spcAft>
                <a:spcPts val="0"/>
              </a:spcAft>
              <a:buClr>
                <a:srgbClr val="7ABB57"/>
              </a:buClr>
              <a:buSzPts val="1100"/>
              <a:buFont typeface="Arial"/>
              <a:buAutoNum type="arabicPeriod"/>
            </a:pPr>
            <a:r>
              <a:rPr lang="en-GB" sz="1100" b="1" i="0">
                <a:solidFill>
                  <a:srgbClr val="7ABB57"/>
                </a:solidFill>
                <a:latin typeface="Calibri"/>
                <a:ea typeface="Calibri"/>
                <a:cs typeface="Calibri"/>
                <a:sym typeface="Calibri"/>
              </a:rPr>
              <a:t>Fonctionnalité intergénérationnelle. Privilégier les installations adaptées aux enfants et aux personnes âgées : </a:t>
            </a:r>
            <a:r>
              <a:rPr lang="en-GB" sz="1100" b="0" i="0">
                <a:solidFill>
                  <a:srgbClr val="0C2D45"/>
                </a:solidFill>
                <a:latin typeface="Calibri"/>
                <a:ea typeface="Calibri"/>
                <a:cs typeface="Calibri"/>
                <a:sym typeface="Calibri"/>
              </a:rPr>
              <a:t>Equipez le café d'installations destinées aux familles avec enfants, telles qu'une aire de jeux ou des livres pour enfants, et d'installations pour les personnes âgées, telles que des sièges d'assistance supplémentaires et des toilettes facilement accessibles.</a:t>
            </a:r>
            <a:endParaRPr sz="1100" b="0" i="0">
              <a:solidFill>
                <a:schemeClr val="dk1"/>
              </a:solidFill>
              <a:latin typeface="Calibri"/>
              <a:ea typeface="Calibri"/>
              <a:cs typeface="Calibri"/>
              <a:sym typeface="Calibri"/>
            </a:endParaRPr>
          </a:p>
          <a:p>
            <a:pPr marL="228600" marR="0" lvl="0" indent="-222250" algn="l" rtl="0">
              <a:lnSpc>
                <a:spcPct val="100000"/>
              </a:lnSpc>
              <a:spcBef>
                <a:spcPts val="0"/>
              </a:spcBef>
              <a:spcAft>
                <a:spcPts val="0"/>
              </a:spcAft>
              <a:buClr>
                <a:srgbClr val="7ABB57"/>
              </a:buClr>
              <a:buSzPts val="1100"/>
              <a:buFont typeface="Arial"/>
              <a:buAutoNum type="arabicPeriod"/>
            </a:pPr>
            <a:r>
              <a:rPr lang="en-GB" sz="1100" b="1" i="0">
                <a:solidFill>
                  <a:srgbClr val="7ABB57"/>
                </a:solidFill>
                <a:latin typeface="Calibri"/>
                <a:ea typeface="Calibri"/>
                <a:cs typeface="Calibri"/>
                <a:sym typeface="Calibri"/>
              </a:rPr>
              <a:t> Tableau communautaire et zones d'interaction</a:t>
            </a:r>
            <a:r>
              <a:rPr lang="en-GB" sz="1100" b="1" i="0">
                <a:solidFill>
                  <a:srgbClr val="0C2D45"/>
                </a:solidFill>
                <a:latin typeface="Calibri"/>
                <a:ea typeface="Calibri"/>
                <a:cs typeface="Calibri"/>
                <a:sym typeface="Calibri"/>
              </a:rPr>
              <a:t>. </a:t>
            </a:r>
            <a:r>
              <a:rPr lang="en-GB" sz="1100" b="0" i="0">
                <a:solidFill>
                  <a:srgbClr val="0C2D45"/>
                </a:solidFill>
                <a:latin typeface="Calibri"/>
                <a:ea typeface="Calibri"/>
                <a:cs typeface="Calibri"/>
                <a:sym typeface="Calibri"/>
              </a:rPr>
              <a:t>Installez un grand tableau communautaire pour afficher les événements à venir, les avis et les ressources disponibles pour les migrants et les réfugiés. Envisagez des zones avec des affichages interactifs ou des informations sur les services locaux, des faits culturels ou des conseils linguistiques.</a:t>
            </a:r>
            <a:endParaRPr sz="1100"/>
          </a:p>
          <a:p>
            <a:pPr marL="228600" marR="0" lvl="0" indent="-222250" algn="l" rtl="0">
              <a:lnSpc>
                <a:spcPct val="100000"/>
              </a:lnSpc>
              <a:spcBef>
                <a:spcPts val="0"/>
              </a:spcBef>
              <a:spcAft>
                <a:spcPts val="0"/>
              </a:spcAft>
              <a:buClr>
                <a:srgbClr val="0C2D45"/>
              </a:buClr>
              <a:buSzPts val="1100"/>
              <a:buFont typeface="Arial"/>
              <a:buAutoNum type="arabicPeriod"/>
            </a:pPr>
            <a:r>
              <a:rPr lang="en-GB" sz="1100" b="0" i="0">
                <a:solidFill>
                  <a:srgbClr val="0C2D45"/>
                </a:solidFill>
                <a:latin typeface="Calibri"/>
                <a:ea typeface="Calibri"/>
                <a:cs typeface="Calibri"/>
                <a:sym typeface="Calibri"/>
              </a:rPr>
              <a:t>Un café doit disposer d'un </a:t>
            </a:r>
            <a:r>
              <a:rPr lang="en-GB" sz="1100" b="1" i="0">
                <a:solidFill>
                  <a:srgbClr val="7ABB57"/>
                </a:solidFill>
                <a:latin typeface="Calibri"/>
                <a:ea typeface="Calibri"/>
                <a:cs typeface="Calibri"/>
                <a:sym typeface="Calibri"/>
              </a:rPr>
              <a:t>espace cuisine</a:t>
            </a:r>
            <a:r>
              <a:rPr lang="en-GB" sz="1100" b="0" i="0">
                <a:solidFill>
                  <a:srgbClr val="0C2D45"/>
                </a:solidFill>
                <a:latin typeface="Calibri"/>
                <a:ea typeface="Calibri"/>
                <a:cs typeface="Calibri"/>
                <a:sym typeface="Calibri"/>
              </a:rPr>
              <a:t>, même </a:t>
            </a:r>
            <a:r>
              <a:rPr lang="en-GB" sz="1100" b="1" i="0">
                <a:solidFill>
                  <a:srgbClr val="7ABB57"/>
                </a:solidFill>
                <a:latin typeface="Calibri"/>
                <a:ea typeface="Calibri"/>
                <a:cs typeface="Calibri"/>
                <a:sym typeface="Calibri"/>
              </a:rPr>
              <a:t>petit</a:t>
            </a:r>
            <a:r>
              <a:rPr lang="en-GB" sz="1100" b="0" i="0">
                <a:solidFill>
                  <a:srgbClr val="0C2D45"/>
                </a:solidFill>
                <a:latin typeface="Calibri"/>
                <a:ea typeface="Calibri"/>
                <a:cs typeface="Calibri"/>
                <a:sym typeface="Calibri"/>
              </a:rPr>
              <a:t>, avec un accès facile au stockage, à la réfrigération et aux appareils de cuisson.</a:t>
            </a:r>
            <a:endParaRPr sz="1100"/>
          </a:p>
          <a:p>
            <a:pPr marL="228600" marR="0" lvl="0" indent="-222250" algn="l" rtl="0">
              <a:lnSpc>
                <a:spcPct val="100000"/>
              </a:lnSpc>
              <a:spcBef>
                <a:spcPts val="0"/>
              </a:spcBef>
              <a:spcAft>
                <a:spcPts val="0"/>
              </a:spcAft>
              <a:buClr>
                <a:srgbClr val="7ABB57"/>
              </a:buClr>
              <a:buSzPts val="1100"/>
              <a:buFont typeface="Arial"/>
              <a:buAutoNum type="arabicPeriod"/>
            </a:pPr>
            <a:r>
              <a:rPr lang="en-GB" sz="1100" b="1" i="0">
                <a:solidFill>
                  <a:srgbClr val="7ABB57"/>
                </a:solidFill>
                <a:latin typeface="Calibri"/>
                <a:ea typeface="Calibri"/>
                <a:cs typeface="Calibri"/>
                <a:sym typeface="Calibri"/>
              </a:rPr>
              <a:t>Éléments culturels et artistiques imaginatifs. </a:t>
            </a:r>
            <a:r>
              <a:rPr lang="en-GB" sz="1100" b="0" i="0">
                <a:solidFill>
                  <a:srgbClr val="0C2D45"/>
                </a:solidFill>
                <a:latin typeface="Calibri"/>
                <a:ea typeface="Calibri"/>
                <a:cs typeface="Calibri"/>
                <a:sym typeface="Calibri"/>
              </a:rPr>
              <a:t>La décoration avec des objets d'art et d'artisanat reflète la diversité de la communauté. </a:t>
            </a:r>
            <a:endParaRPr sz="1100"/>
          </a:p>
          <a:p>
            <a:pPr marL="228600" marR="0" lvl="0" indent="-222250" algn="l" rtl="0">
              <a:lnSpc>
                <a:spcPct val="100000"/>
              </a:lnSpc>
              <a:spcBef>
                <a:spcPts val="0"/>
              </a:spcBef>
              <a:spcAft>
                <a:spcPts val="0"/>
              </a:spcAft>
              <a:buClr>
                <a:srgbClr val="7ABB57"/>
              </a:buClr>
              <a:buSzPts val="1100"/>
              <a:buFont typeface="Arial"/>
              <a:buAutoNum type="arabicPeriod"/>
            </a:pPr>
            <a:r>
              <a:rPr lang="en-GB" sz="1100" b="1" i="0">
                <a:solidFill>
                  <a:srgbClr val="7ABB57"/>
                </a:solidFill>
                <a:latin typeface="Calibri"/>
                <a:ea typeface="Calibri"/>
                <a:cs typeface="Calibri"/>
                <a:sym typeface="Calibri"/>
              </a:rPr>
              <a:t>Éclairage et ambiance. </a:t>
            </a:r>
            <a:r>
              <a:rPr lang="en-GB" sz="1100" b="0" i="0">
                <a:solidFill>
                  <a:srgbClr val="0C2D45"/>
                </a:solidFill>
                <a:latin typeface="Calibri"/>
                <a:ea typeface="Calibri"/>
                <a:cs typeface="Calibri"/>
                <a:sym typeface="Calibri"/>
              </a:rPr>
              <a:t>Maximiser la lumière naturelle pour créer une atmosphère chaleureuse et accueillante. Prévoir un éclairage réglable pour s'adapter aux différents moments de la journée et aux différents types d'événements, afin d'améliorer la fonctionnalité et l'ambiance.</a:t>
            </a:r>
            <a:endParaRPr sz="1100"/>
          </a:p>
          <a:p>
            <a:pPr marL="228600" marR="0" lvl="0" indent="-222250" algn="l" rtl="0">
              <a:lnSpc>
                <a:spcPct val="100000"/>
              </a:lnSpc>
              <a:spcBef>
                <a:spcPts val="0"/>
              </a:spcBef>
              <a:spcAft>
                <a:spcPts val="0"/>
              </a:spcAft>
              <a:buClr>
                <a:srgbClr val="7ABB57"/>
              </a:buClr>
              <a:buSzPts val="1100"/>
              <a:buFont typeface="Arial"/>
              <a:buAutoNum type="arabicPeriod"/>
            </a:pPr>
            <a:r>
              <a:rPr lang="en-GB" sz="1100" b="1" i="0">
                <a:solidFill>
                  <a:srgbClr val="7ABB57"/>
                </a:solidFill>
                <a:latin typeface="Calibri"/>
                <a:ea typeface="Calibri"/>
                <a:cs typeface="Calibri"/>
                <a:sym typeface="Calibri"/>
              </a:rPr>
              <a:t>Technologie et connectivité</a:t>
            </a:r>
            <a:endParaRPr sz="1100"/>
          </a:p>
          <a:p>
            <a:pPr marL="447675" marR="0" lvl="0" indent="-174625" algn="l" rtl="0">
              <a:lnSpc>
                <a:spcPct val="100000"/>
              </a:lnSpc>
              <a:spcBef>
                <a:spcPts val="0"/>
              </a:spcBef>
              <a:spcAft>
                <a:spcPts val="0"/>
              </a:spcAft>
              <a:buClr>
                <a:srgbClr val="0C2D45"/>
              </a:buClr>
              <a:buSzPts val="1100"/>
              <a:buFont typeface="Arial"/>
              <a:buChar char="•"/>
            </a:pPr>
            <a:r>
              <a:rPr lang="en-GB" sz="1100" b="0" i="0">
                <a:solidFill>
                  <a:srgbClr val="0C2D45"/>
                </a:solidFill>
                <a:latin typeface="Calibri"/>
                <a:ea typeface="Calibri"/>
                <a:cs typeface="Calibri"/>
                <a:sym typeface="Calibri"/>
              </a:rPr>
              <a:t>Accès Wi-Fi : Fournir un accès Wi-Fi gratuit aux visiteurs qui ont besoin d'un accès à Internet pour leurs études, leur travail ou pour rester en contact avec leur famille.</a:t>
            </a:r>
            <a:endParaRPr sz="1100"/>
          </a:p>
          <a:p>
            <a:pPr marL="447675" marR="0" lvl="0" indent="-174625" algn="l" rtl="0">
              <a:lnSpc>
                <a:spcPct val="100000"/>
              </a:lnSpc>
              <a:spcBef>
                <a:spcPts val="0"/>
              </a:spcBef>
              <a:spcAft>
                <a:spcPts val="0"/>
              </a:spcAft>
              <a:buClr>
                <a:srgbClr val="0C2D45"/>
              </a:buClr>
              <a:buSzPts val="1100"/>
              <a:buFont typeface="Arial"/>
              <a:buChar char="•"/>
            </a:pPr>
            <a:r>
              <a:rPr lang="en-GB" sz="1100" b="0" i="0">
                <a:solidFill>
                  <a:srgbClr val="0C2D45"/>
                </a:solidFill>
                <a:latin typeface="Calibri"/>
                <a:ea typeface="Calibri"/>
                <a:cs typeface="Calibri"/>
                <a:sym typeface="Calibri"/>
              </a:rPr>
              <a:t>Stations de recharge : Équiper le café de plusieurs stations de recharge pour les appareils électroniques, afin de répondre aux besoins des personnes qui restent sur place pendant de longues périodes.</a:t>
            </a:r>
            <a:endParaRPr sz="1100"/>
          </a:p>
          <a:p>
            <a:pPr marL="0" marR="0" lvl="0" indent="0" algn="l" rtl="0">
              <a:lnSpc>
                <a:spcPct val="100000"/>
              </a:lnSpc>
              <a:spcBef>
                <a:spcPts val="0"/>
              </a:spcBef>
              <a:spcAft>
                <a:spcPts val="0"/>
              </a:spcAft>
              <a:buClr>
                <a:srgbClr val="0C2D45"/>
              </a:buClr>
              <a:buSzPts val="1200"/>
              <a:buFont typeface="Arial"/>
              <a:buNone/>
            </a:pPr>
            <a:r>
              <a:rPr lang="en-GB" sz="1100" b="0" i="0">
                <a:solidFill>
                  <a:srgbClr val="0C2D45"/>
                </a:solidFill>
                <a:latin typeface="Calibri"/>
                <a:ea typeface="Calibri"/>
                <a:cs typeface="Calibri"/>
                <a:sym typeface="Calibri"/>
              </a:rPr>
              <a:t>8. </a:t>
            </a:r>
            <a:r>
              <a:rPr lang="en-GB" sz="1100" b="1" i="0">
                <a:solidFill>
                  <a:srgbClr val="7ABB57"/>
                </a:solidFill>
                <a:latin typeface="Calibri"/>
                <a:ea typeface="Calibri"/>
                <a:cs typeface="Calibri"/>
                <a:sym typeface="Calibri"/>
              </a:rPr>
              <a:t>Matériaux durables et rentables. </a:t>
            </a:r>
            <a:r>
              <a:rPr lang="en-GB" sz="1100" b="0" i="0">
                <a:solidFill>
                  <a:srgbClr val="0C2D45"/>
                </a:solidFill>
                <a:latin typeface="Calibri"/>
                <a:ea typeface="Calibri"/>
                <a:cs typeface="Calibri"/>
                <a:sym typeface="Calibri"/>
              </a:rPr>
              <a:t>Utiliser des matériaux recyclés ou récupérés pour le mobilier et la décoration afin de réduire les coûts et de soutenir la durabilité environnementale.</a:t>
            </a:r>
            <a:endParaRPr sz="1100"/>
          </a:p>
          <a:p>
            <a:pPr marL="0" marR="0" lvl="0" indent="0" algn="l" rtl="0">
              <a:lnSpc>
                <a:spcPct val="100000"/>
              </a:lnSpc>
              <a:spcBef>
                <a:spcPts val="0"/>
              </a:spcBef>
              <a:spcAft>
                <a:spcPts val="0"/>
              </a:spcAft>
              <a:buClr>
                <a:srgbClr val="0C2D45"/>
              </a:buClr>
              <a:buSzPts val="1200"/>
              <a:buFont typeface="Arial"/>
              <a:buNone/>
            </a:pPr>
            <a:endParaRPr sz="110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50B4D9"/>
              </a:buClr>
              <a:buSzPts val="1200"/>
              <a:buFont typeface="Arial"/>
              <a:buNone/>
            </a:pPr>
            <a:r>
              <a:rPr lang="en-GB" sz="1100" b="1" i="0">
                <a:solidFill>
                  <a:srgbClr val="50B4D9"/>
                </a:solidFill>
                <a:latin typeface="Calibri"/>
                <a:ea typeface="Calibri"/>
                <a:cs typeface="Calibri"/>
                <a:sym typeface="Calibri"/>
              </a:rPr>
              <a:t>UTILISATION DE LA SIGNALÉTIQUE DU CAFÉ SOLIDAIRE ACTIN</a:t>
            </a:r>
            <a:endParaRPr sz="1100"/>
          </a:p>
          <a:p>
            <a:pPr marL="0" marR="0" lvl="0" indent="0" algn="l" rtl="0">
              <a:lnSpc>
                <a:spcPct val="100000"/>
              </a:lnSpc>
              <a:spcBef>
                <a:spcPts val="0"/>
              </a:spcBef>
              <a:spcAft>
                <a:spcPts val="0"/>
              </a:spcAft>
              <a:buClr>
                <a:srgbClr val="0C2D45"/>
              </a:buClr>
              <a:buSzPts val="1200"/>
              <a:buFont typeface="Arial"/>
              <a:buNone/>
            </a:pPr>
            <a:r>
              <a:rPr lang="en-GB" sz="1100" b="0" i="0">
                <a:solidFill>
                  <a:srgbClr val="0C2D45"/>
                </a:solidFill>
                <a:latin typeface="Calibri"/>
                <a:ea typeface="Calibri"/>
                <a:cs typeface="Calibri"/>
                <a:sym typeface="Calibri"/>
              </a:rPr>
              <a:t>Les partenaires d'ACTIN utilisent des panneaux de signalisation et des bannières contextuelles pour faire connaître le projet dans son ensemble.   Voici notre exemple à Roscommon, en Irlande. Notez que nous avons incorporé les logos de notre partenaire hôte.  Pour en savoir plus sur le marketing et la participation de la communauté, voir la section 7 de cette ligne directrice.</a:t>
            </a:r>
            <a:endParaRPr sz="110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50B4D9"/>
              </a:buClr>
              <a:buSzPts val="1200"/>
              <a:buFont typeface="Arial"/>
              <a:buNone/>
            </a:pPr>
            <a:r>
              <a:rPr lang="en-GB" sz="1100" b="1" i="0">
                <a:solidFill>
                  <a:srgbClr val="50B4D9"/>
                </a:solidFill>
                <a:latin typeface="Calibri"/>
                <a:ea typeface="Calibri"/>
                <a:cs typeface="Calibri"/>
                <a:sym typeface="Calibri"/>
              </a:rPr>
              <a:t> </a:t>
            </a:r>
            <a:endParaRPr sz="1100"/>
          </a:p>
        </p:txBody>
      </p:sp>
      <p:sp>
        <p:nvSpPr>
          <p:cNvPr id="463" name="Google Shape;463;p25"/>
          <p:cNvSpPr txBox="1"/>
          <p:nvPr/>
        </p:nvSpPr>
        <p:spPr>
          <a:xfrm>
            <a:off x="519399" y="269624"/>
            <a:ext cx="5257500" cy="4533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3.2 Conception et aménagement pour un fonctionnement optimal des cafés de la solidarité</a:t>
            </a:r>
            <a:endParaRPr/>
          </a:p>
          <a:p>
            <a:pPr marL="0" marR="0" lvl="0" indent="0" algn="l" rtl="0">
              <a:lnSpc>
                <a:spcPct val="94166"/>
              </a:lnSpc>
              <a:spcBef>
                <a:spcPts val="0"/>
              </a:spcBef>
              <a:spcAft>
                <a:spcPts val="0"/>
              </a:spcAft>
              <a:buClr>
                <a:srgbClr val="0C2D45"/>
              </a:buClr>
              <a:buSzPts val="2400"/>
              <a:buFont typeface="Arial"/>
              <a:buNone/>
            </a:pPr>
            <a:endParaRPr sz="2400" b="1" i="0">
              <a:solidFill>
                <a:srgbClr val="7ABB57"/>
              </a:solidFill>
              <a:latin typeface="Calibri"/>
              <a:ea typeface="Calibri"/>
              <a:cs typeface="Calibri"/>
              <a:sym typeface="Calibri"/>
            </a:endParaRPr>
          </a:p>
        </p:txBody>
      </p:sp>
      <p:pic>
        <p:nvPicPr>
          <p:cNvPr id="464" name="Google Shape;464;p25"/>
          <p:cNvPicPr preferRelativeResize="0"/>
          <p:nvPr/>
        </p:nvPicPr>
        <p:blipFill rotWithShape="1">
          <a:blip r:embed="rId3">
            <a:alphaModFix/>
          </a:blip>
          <a:srcRect/>
          <a:stretch/>
        </p:blipFill>
        <p:spPr>
          <a:xfrm>
            <a:off x="696725" y="8330450"/>
            <a:ext cx="5695175" cy="2149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grpSp>
        <p:nvGrpSpPr>
          <p:cNvPr id="469" name="Google Shape;469;p26"/>
          <p:cNvGrpSpPr/>
          <p:nvPr/>
        </p:nvGrpSpPr>
        <p:grpSpPr>
          <a:xfrm>
            <a:off x="4579147" y="4292938"/>
            <a:ext cx="2528225" cy="1046177"/>
            <a:chOff x="5681508" y="5035168"/>
            <a:chExt cx="1406601" cy="582050"/>
          </a:xfrm>
        </p:grpSpPr>
        <p:grpSp>
          <p:nvGrpSpPr>
            <p:cNvPr id="470" name="Google Shape;470;p26"/>
            <p:cNvGrpSpPr/>
            <p:nvPr/>
          </p:nvGrpSpPr>
          <p:grpSpPr>
            <a:xfrm>
              <a:off x="6271456" y="5052748"/>
              <a:ext cx="320570" cy="564130"/>
              <a:chOff x="6271456" y="5052748"/>
              <a:chExt cx="320570" cy="564130"/>
            </a:xfrm>
          </p:grpSpPr>
          <p:sp>
            <p:nvSpPr>
              <p:cNvPr id="471" name="Google Shape;471;p26"/>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72" name="Google Shape;472;p26"/>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73" name="Google Shape;473;p26"/>
            <p:cNvGrpSpPr/>
            <p:nvPr/>
          </p:nvGrpSpPr>
          <p:grpSpPr>
            <a:xfrm>
              <a:off x="5681508" y="5035168"/>
              <a:ext cx="560955" cy="582050"/>
              <a:chOff x="5681508" y="5035168"/>
              <a:chExt cx="560955" cy="582050"/>
            </a:xfrm>
          </p:grpSpPr>
          <p:sp>
            <p:nvSpPr>
              <p:cNvPr id="474" name="Google Shape;474;p26"/>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75" name="Google Shape;475;p26"/>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476" name="Google Shape;476;p26"/>
              <p:cNvGrpSpPr/>
              <p:nvPr/>
            </p:nvGrpSpPr>
            <p:grpSpPr>
              <a:xfrm>
                <a:off x="5898463" y="5035168"/>
                <a:ext cx="344000" cy="581799"/>
                <a:chOff x="5898463" y="5035168"/>
                <a:chExt cx="344000" cy="581799"/>
              </a:xfrm>
            </p:grpSpPr>
            <p:sp>
              <p:nvSpPr>
                <p:cNvPr id="477" name="Google Shape;477;p26"/>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78" name="Google Shape;478;p26"/>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479" name="Google Shape;479;p26"/>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80" name="Google Shape;480;p26"/>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81" name="Google Shape;481;p26"/>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82" name="Google Shape;482;p26"/>
            <p:cNvGrpSpPr/>
            <p:nvPr/>
          </p:nvGrpSpPr>
          <p:grpSpPr>
            <a:xfrm>
              <a:off x="6615687" y="5133568"/>
              <a:ext cx="269367" cy="473526"/>
              <a:chOff x="6615687" y="5133568"/>
              <a:chExt cx="269367" cy="473526"/>
            </a:xfrm>
          </p:grpSpPr>
          <p:sp>
            <p:nvSpPr>
              <p:cNvPr id="483" name="Google Shape;483;p26"/>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84" name="Google Shape;484;p26"/>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85" name="Google Shape;485;p26"/>
            <p:cNvGrpSpPr/>
            <p:nvPr/>
          </p:nvGrpSpPr>
          <p:grpSpPr>
            <a:xfrm>
              <a:off x="6890349" y="5271792"/>
              <a:ext cx="197760" cy="335077"/>
              <a:chOff x="6890349" y="5271792"/>
              <a:chExt cx="197760" cy="335077"/>
            </a:xfrm>
          </p:grpSpPr>
          <p:sp>
            <p:nvSpPr>
              <p:cNvPr id="486" name="Google Shape;486;p26"/>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87" name="Google Shape;487;p26"/>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488" name="Google Shape;488;p26"/>
          <p:cNvSpPr txBox="1">
            <a:spLocks noGrp="1"/>
          </p:cNvSpPr>
          <p:nvPr>
            <p:ph type="sldNum" idx="12"/>
          </p:nvPr>
        </p:nvSpPr>
        <p:spPr>
          <a:xfrm>
            <a:off x="7134555" y="10468701"/>
            <a:ext cx="357600" cy="26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19</a:t>
            </a:fld>
            <a:endParaRPr/>
          </a:p>
        </p:txBody>
      </p:sp>
      <p:sp>
        <p:nvSpPr>
          <p:cNvPr id="489" name="Google Shape;489;p26"/>
          <p:cNvSpPr txBox="1"/>
          <p:nvPr/>
        </p:nvSpPr>
        <p:spPr>
          <a:xfrm>
            <a:off x="4549769" y="-166547"/>
            <a:ext cx="2653200" cy="1180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50B4D9"/>
              </a:buClr>
              <a:buSzPts val="14000"/>
              <a:buFont typeface="Arial"/>
              <a:buNone/>
            </a:pPr>
            <a:r>
              <a:rPr lang="en-GB" sz="14000" b="1">
                <a:solidFill>
                  <a:srgbClr val="50B4D9"/>
                </a:solidFill>
                <a:latin typeface="Calibri"/>
                <a:ea typeface="Calibri"/>
                <a:cs typeface="Calibri"/>
                <a:sym typeface="Calibri"/>
              </a:rPr>
              <a:t>04</a:t>
            </a:r>
            <a:endParaRPr/>
          </a:p>
        </p:txBody>
      </p:sp>
      <p:sp>
        <p:nvSpPr>
          <p:cNvPr id="490" name="Google Shape;490;p26"/>
          <p:cNvSpPr txBox="1"/>
          <p:nvPr/>
        </p:nvSpPr>
        <p:spPr>
          <a:xfrm>
            <a:off x="480211" y="5224136"/>
            <a:ext cx="6449400" cy="798600"/>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4.1 Identifier et impliquer les principaux partenaires locaux </a:t>
            </a:r>
            <a:endParaRPr/>
          </a:p>
          <a:p>
            <a:pPr marL="0" marR="0" lvl="0" indent="0" algn="l" rtl="0">
              <a:lnSpc>
                <a:spcPct val="125555"/>
              </a:lnSpc>
              <a:spcBef>
                <a:spcPts val="0"/>
              </a:spcBef>
              <a:spcAft>
                <a:spcPts val="0"/>
              </a:spcAft>
              <a:buClr>
                <a:srgbClr val="0C2D45"/>
              </a:buClr>
              <a:buSzPts val="1800"/>
              <a:buFont typeface="Arial"/>
              <a:buNone/>
            </a:pPr>
            <a:endParaRPr sz="1800" b="1" i="0">
              <a:solidFill>
                <a:srgbClr val="7ABB57"/>
              </a:solidFill>
              <a:latin typeface="Calibri"/>
              <a:ea typeface="Calibri"/>
              <a:cs typeface="Calibri"/>
              <a:sym typeface="Calibri"/>
            </a:endParaRPr>
          </a:p>
        </p:txBody>
      </p:sp>
      <p:cxnSp>
        <p:nvCxnSpPr>
          <p:cNvPr id="491" name="Google Shape;491;p26"/>
          <p:cNvCxnSpPr/>
          <p:nvPr/>
        </p:nvCxnSpPr>
        <p:spPr>
          <a:xfrm>
            <a:off x="11575" y="5535950"/>
            <a:ext cx="438000" cy="0"/>
          </a:xfrm>
          <a:prstGeom prst="straightConnector1">
            <a:avLst/>
          </a:prstGeom>
          <a:noFill/>
          <a:ln w="28575" cap="flat" cmpd="sng">
            <a:solidFill>
              <a:srgbClr val="50B4D9"/>
            </a:solidFill>
            <a:prstDash val="solid"/>
            <a:miter lim="800000"/>
            <a:headEnd type="none" w="sm" len="sm"/>
            <a:tailEnd type="none" w="sm" len="sm"/>
          </a:ln>
        </p:spPr>
      </p:cxnSp>
      <p:sp>
        <p:nvSpPr>
          <p:cNvPr id="492" name="Google Shape;492;p26"/>
          <p:cNvSpPr txBox="1"/>
          <p:nvPr/>
        </p:nvSpPr>
        <p:spPr>
          <a:xfrm>
            <a:off x="510068" y="5978927"/>
            <a:ext cx="6539400" cy="4122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F3745D"/>
              </a:buClr>
              <a:buSzPts val="1150"/>
              <a:buFont typeface="Arial"/>
              <a:buNone/>
            </a:pPr>
            <a:r>
              <a:rPr lang="en-GB" sz="1050" b="0" i="0">
                <a:solidFill>
                  <a:srgbClr val="123240"/>
                </a:solidFill>
                <a:latin typeface="Calibri"/>
                <a:ea typeface="Calibri"/>
                <a:cs typeface="Calibri"/>
                <a:sym typeface="Calibri"/>
              </a:rPr>
              <a:t>Dans la section 3.1, nous soulignons la possibilité d'établir des liens avec les partenaires locaux dans le contexte de la mise à disposition d'un local d'accueil, mais leur implication devrait être beaucoup plus large en termes de création d'un réseau de soutien plus vaste qui renforce l'impact du café sur la communauté. </a:t>
            </a:r>
            <a:endParaRPr sz="1050"/>
          </a:p>
          <a:p>
            <a:pPr marL="0" marR="0" lvl="0" indent="0" algn="just" rtl="0">
              <a:lnSpc>
                <a:spcPct val="100000"/>
              </a:lnSpc>
              <a:spcBef>
                <a:spcPts val="0"/>
              </a:spcBef>
              <a:spcAft>
                <a:spcPts val="0"/>
              </a:spcAft>
              <a:buClr>
                <a:srgbClr val="F3745D"/>
              </a:buClr>
              <a:buSzPts val="1150"/>
              <a:buFont typeface="Arial"/>
              <a:buNone/>
            </a:pPr>
            <a:endParaRPr sz="1050" b="0" i="0">
              <a:solidFill>
                <a:srgbClr val="123240"/>
              </a:solidFill>
              <a:latin typeface="Calibri"/>
              <a:ea typeface="Calibri"/>
              <a:cs typeface="Calibri"/>
              <a:sym typeface="Calibri"/>
            </a:endParaRPr>
          </a:p>
          <a:p>
            <a:pPr marL="0" marR="0" lvl="0" indent="0" algn="just" rtl="0">
              <a:lnSpc>
                <a:spcPct val="100000"/>
              </a:lnSpc>
              <a:spcBef>
                <a:spcPts val="0"/>
              </a:spcBef>
              <a:spcAft>
                <a:spcPts val="0"/>
              </a:spcAft>
              <a:buClr>
                <a:srgbClr val="F3745D"/>
              </a:buClr>
              <a:buSzPts val="1150"/>
              <a:buFont typeface="Arial"/>
              <a:buNone/>
            </a:pPr>
            <a:r>
              <a:rPr lang="en-GB" sz="1050" b="0" i="0">
                <a:solidFill>
                  <a:srgbClr val="123240"/>
                </a:solidFill>
                <a:latin typeface="Calibri"/>
                <a:ea typeface="Calibri"/>
                <a:cs typeface="Calibri"/>
                <a:sym typeface="Calibri"/>
              </a:rPr>
              <a:t>Une approche stratégique du partenariat permet d'amplifier les ressources, d'accroître la portée de la communauté et d'intégrer divers services qui profitent à la fois au café et à ses clients. Les partenaires à considérer....</a:t>
            </a:r>
            <a:endParaRPr sz="1050"/>
          </a:p>
          <a:p>
            <a:pPr marL="0" marR="0" lvl="0" indent="0" algn="just" rtl="0">
              <a:lnSpc>
                <a:spcPct val="100000"/>
              </a:lnSpc>
              <a:spcBef>
                <a:spcPts val="0"/>
              </a:spcBef>
              <a:spcAft>
                <a:spcPts val="0"/>
              </a:spcAft>
              <a:buClr>
                <a:srgbClr val="F3745D"/>
              </a:buClr>
              <a:buSzPts val="1150"/>
              <a:buFont typeface="Arial"/>
              <a:buNone/>
            </a:pPr>
            <a:r>
              <a:rPr lang="en-GB" sz="1050" b="0" i="0">
                <a:solidFill>
                  <a:srgbClr val="123240"/>
                </a:solidFill>
                <a:latin typeface="Calibri"/>
                <a:ea typeface="Calibri"/>
                <a:cs typeface="Calibri"/>
                <a:sym typeface="Calibri"/>
              </a:rPr>
              <a:t> </a:t>
            </a:r>
            <a:endParaRPr sz="1050"/>
          </a:p>
          <a:p>
            <a:pPr marL="171450" marR="0" lvl="0" indent="-165100" algn="just" rtl="0">
              <a:lnSpc>
                <a:spcPct val="100000"/>
              </a:lnSpc>
              <a:spcBef>
                <a:spcPts val="0"/>
              </a:spcBef>
              <a:spcAft>
                <a:spcPts val="0"/>
              </a:spcAft>
              <a:buClr>
                <a:srgbClr val="F3745D"/>
              </a:buClr>
              <a:buSzPts val="1050"/>
              <a:buFont typeface="Arial"/>
              <a:buChar char="•"/>
            </a:pPr>
            <a:r>
              <a:rPr lang="en-GB" sz="1050" b="1" i="0">
                <a:solidFill>
                  <a:srgbClr val="123240"/>
                </a:solidFill>
                <a:latin typeface="Calibri"/>
                <a:ea typeface="Calibri"/>
                <a:cs typeface="Calibri"/>
                <a:sym typeface="Calibri"/>
              </a:rPr>
              <a:t>Établissements d'enseignement </a:t>
            </a:r>
            <a:r>
              <a:rPr lang="en-GB" sz="1050" b="0" i="0">
                <a:solidFill>
                  <a:srgbClr val="123240"/>
                </a:solidFill>
                <a:latin typeface="Calibri"/>
                <a:ea typeface="Calibri"/>
                <a:cs typeface="Calibri"/>
                <a:sym typeface="Calibri"/>
              </a:rPr>
              <a:t>: Collaborer avec des écoles, des collèges et des universités qui peuvent fournir des bénévoles, des stagiaires et des ressources éducatives, et qui peuvent également participer à des projets de collaboration ou de recherche.</a:t>
            </a:r>
            <a:endParaRPr sz="1050"/>
          </a:p>
          <a:p>
            <a:pPr marL="171450" marR="0" lvl="0" indent="-165100" algn="just" rtl="0">
              <a:lnSpc>
                <a:spcPct val="100000"/>
              </a:lnSpc>
              <a:spcBef>
                <a:spcPts val="0"/>
              </a:spcBef>
              <a:spcAft>
                <a:spcPts val="0"/>
              </a:spcAft>
              <a:buClr>
                <a:srgbClr val="F3745D"/>
              </a:buClr>
              <a:buSzPts val="1050"/>
              <a:buFont typeface="Arial"/>
              <a:buChar char="•"/>
            </a:pPr>
            <a:r>
              <a:rPr lang="en-GB" sz="1050" b="1" i="0">
                <a:solidFill>
                  <a:srgbClr val="123240"/>
                </a:solidFill>
                <a:latin typeface="Calibri"/>
                <a:ea typeface="Calibri"/>
                <a:cs typeface="Calibri"/>
                <a:sym typeface="Calibri"/>
              </a:rPr>
              <a:t>Organisations communautaires et culturelles </a:t>
            </a:r>
            <a:r>
              <a:rPr lang="en-GB" sz="1050" b="0" i="0">
                <a:solidFill>
                  <a:srgbClr val="123240"/>
                </a:solidFill>
                <a:latin typeface="Calibri"/>
                <a:ea typeface="Calibri"/>
                <a:cs typeface="Calibri"/>
                <a:sym typeface="Calibri"/>
              </a:rPr>
              <a:t>: Ces organisations peuvent contribuer à la programmation culturelle et à la sensibilisation de la communauté et fournir des liens avec des groupes ethniques ou culturels spécifiques.</a:t>
            </a:r>
            <a:endParaRPr sz="1050"/>
          </a:p>
          <a:p>
            <a:pPr marL="171450" marR="0" lvl="0" indent="-165100" algn="just" rtl="0">
              <a:lnSpc>
                <a:spcPct val="100000"/>
              </a:lnSpc>
              <a:spcBef>
                <a:spcPts val="0"/>
              </a:spcBef>
              <a:spcAft>
                <a:spcPts val="0"/>
              </a:spcAft>
              <a:buClr>
                <a:srgbClr val="F3745D"/>
              </a:buClr>
              <a:buSzPts val="1050"/>
              <a:buFont typeface="Arial"/>
              <a:buChar char="•"/>
            </a:pPr>
            <a:r>
              <a:rPr lang="en-GB" sz="1050" b="1" i="0">
                <a:solidFill>
                  <a:srgbClr val="123240"/>
                </a:solidFill>
                <a:latin typeface="Calibri"/>
                <a:ea typeface="Calibri"/>
                <a:cs typeface="Calibri"/>
                <a:sym typeface="Calibri"/>
              </a:rPr>
              <a:t>Gouvernement local et agences publiques : </a:t>
            </a:r>
            <a:r>
              <a:rPr lang="en-GB" sz="1050" b="0" i="0">
                <a:solidFill>
                  <a:srgbClr val="123240"/>
                </a:solidFill>
                <a:latin typeface="Calibri"/>
                <a:ea typeface="Calibri"/>
                <a:cs typeface="Calibri"/>
                <a:sym typeface="Calibri"/>
              </a:rPr>
              <a:t>S'engager auprès des autorités locales qui peuvent offrir un soutien en termes de financement, de défense des politiques ou d'assistance logistique.</a:t>
            </a:r>
            <a:endParaRPr sz="1050"/>
          </a:p>
          <a:p>
            <a:pPr marL="171450" marR="0" lvl="0" indent="-165100" algn="just" rtl="0">
              <a:lnSpc>
                <a:spcPct val="100000"/>
              </a:lnSpc>
              <a:spcBef>
                <a:spcPts val="0"/>
              </a:spcBef>
              <a:spcAft>
                <a:spcPts val="0"/>
              </a:spcAft>
              <a:buClr>
                <a:srgbClr val="F3745D"/>
              </a:buClr>
              <a:buSzPts val="1050"/>
              <a:buFont typeface="Arial"/>
              <a:buChar char="•"/>
            </a:pPr>
            <a:r>
              <a:rPr lang="en-GB" sz="1050" b="1" i="0">
                <a:solidFill>
                  <a:srgbClr val="123240"/>
                </a:solidFill>
                <a:latin typeface="Calibri"/>
                <a:ea typeface="Calibri"/>
                <a:cs typeface="Calibri"/>
                <a:sym typeface="Calibri"/>
              </a:rPr>
              <a:t>Fournisseurs de soins de santé : </a:t>
            </a:r>
            <a:r>
              <a:rPr lang="en-GB" sz="1050" b="0" i="0">
                <a:solidFill>
                  <a:srgbClr val="123240"/>
                </a:solidFill>
                <a:latin typeface="Calibri"/>
                <a:ea typeface="Calibri"/>
                <a:cs typeface="Calibri"/>
                <a:sym typeface="Calibri"/>
              </a:rPr>
              <a:t>Les partenariats avec les prestataires de soins de santé peuvent apporter des services de santé et de bien-être directement au café, en proposant des dépistages, un soutien en matière de santé mentale et une éducation à la santé.</a:t>
            </a:r>
            <a:endParaRPr sz="1050"/>
          </a:p>
          <a:p>
            <a:pPr marL="171450" marR="0" lvl="0" indent="-165100" algn="just" rtl="0">
              <a:lnSpc>
                <a:spcPct val="100000"/>
              </a:lnSpc>
              <a:spcBef>
                <a:spcPts val="0"/>
              </a:spcBef>
              <a:spcAft>
                <a:spcPts val="0"/>
              </a:spcAft>
              <a:buClr>
                <a:srgbClr val="F3745D"/>
              </a:buClr>
              <a:buSzPts val="1050"/>
              <a:buFont typeface="Arial"/>
              <a:buChar char="•"/>
            </a:pPr>
            <a:r>
              <a:rPr lang="en-GB" sz="1050" b="1" i="0">
                <a:solidFill>
                  <a:srgbClr val="123240"/>
                </a:solidFill>
                <a:latin typeface="Calibri"/>
                <a:ea typeface="Calibri"/>
                <a:cs typeface="Calibri"/>
                <a:sym typeface="Calibri"/>
              </a:rPr>
              <a:t> Organisations à but non lucratif et caritatives </a:t>
            </a:r>
            <a:r>
              <a:rPr lang="en-GB" sz="1050" b="0" i="0">
                <a:solidFill>
                  <a:srgbClr val="123240"/>
                </a:solidFill>
                <a:latin typeface="Calibri"/>
                <a:ea typeface="Calibri"/>
                <a:cs typeface="Calibri"/>
                <a:sym typeface="Calibri"/>
              </a:rPr>
              <a:t>: Elles peuvent offrir une gamme de soutien allant des services bénévoles au financement et à l'expertise dans le traitement des questions sociales, en particulier celles qui touchent les migrants et les réfugiés.</a:t>
            </a:r>
            <a:endParaRPr sz="1050"/>
          </a:p>
          <a:p>
            <a:pPr marL="171450" marR="0" lvl="0" indent="-165100" algn="just" rtl="0">
              <a:lnSpc>
                <a:spcPct val="100000"/>
              </a:lnSpc>
              <a:spcBef>
                <a:spcPts val="0"/>
              </a:spcBef>
              <a:spcAft>
                <a:spcPts val="0"/>
              </a:spcAft>
              <a:buClr>
                <a:srgbClr val="F3745D"/>
              </a:buClr>
              <a:buSzPts val="1050"/>
              <a:buFont typeface="Arial"/>
              <a:buChar char="•"/>
            </a:pPr>
            <a:r>
              <a:rPr lang="en-GB" sz="1050" b="1" i="0">
                <a:solidFill>
                  <a:srgbClr val="123240"/>
                </a:solidFill>
                <a:latin typeface="Calibri"/>
                <a:ea typeface="Calibri"/>
                <a:cs typeface="Calibri"/>
                <a:sym typeface="Calibri"/>
              </a:rPr>
              <a:t>Organisations confessionnelles </a:t>
            </a:r>
            <a:r>
              <a:rPr lang="en-GB" sz="1050" b="0" i="0">
                <a:solidFill>
                  <a:srgbClr val="123240"/>
                </a:solidFill>
                <a:latin typeface="Calibri"/>
                <a:ea typeface="Calibri"/>
                <a:cs typeface="Calibri"/>
                <a:sym typeface="Calibri"/>
              </a:rPr>
              <a:t>: Souvent profondément ancrés dans les communautés locales, ces groupes peuvent offrir des locaux d'accueil, un soutien bénévole et une connexion à un vaste réseau. </a:t>
            </a:r>
            <a:endParaRPr sz="1050"/>
          </a:p>
        </p:txBody>
      </p:sp>
      <p:grpSp>
        <p:nvGrpSpPr>
          <p:cNvPr id="493" name="Google Shape;493;p26"/>
          <p:cNvGrpSpPr/>
          <p:nvPr/>
        </p:nvGrpSpPr>
        <p:grpSpPr>
          <a:xfrm>
            <a:off x="4705416" y="9892965"/>
            <a:ext cx="2043510" cy="798573"/>
            <a:chOff x="5681508" y="5035168"/>
            <a:chExt cx="1406601" cy="582050"/>
          </a:xfrm>
        </p:grpSpPr>
        <p:grpSp>
          <p:nvGrpSpPr>
            <p:cNvPr id="494" name="Google Shape;494;p26"/>
            <p:cNvGrpSpPr/>
            <p:nvPr/>
          </p:nvGrpSpPr>
          <p:grpSpPr>
            <a:xfrm>
              <a:off x="6271456" y="5052748"/>
              <a:ext cx="320570" cy="564130"/>
              <a:chOff x="6271456" y="5052748"/>
              <a:chExt cx="320570" cy="564130"/>
            </a:xfrm>
          </p:grpSpPr>
          <p:sp>
            <p:nvSpPr>
              <p:cNvPr id="495" name="Google Shape;495;p26"/>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96" name="Google Shape;496;p26"/>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497" name="Google Shape;497;p26"/>
            <p:cNvGrpSpPr/>
            <p:nvPr/>
          </p:nvGrpSpPr>
          <p:grpSpPr>
            <a:xfrm>
              <a:off x="5681508" y="5035168"/>
              <a:ext cx="560955" cy="582050"/>
              <a:chOff x="5681508" y="5035168"/>
              <a:chExt cx="560955" cy="582050"/>
            </a:xfrm>
          </p:grpSpPr>
          <p:sp>
            <p:nvSpPr>
              <p:cNvPr id="498" name="Google Shape;498;p26"/>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99" name="Google Shape;499;p26"/>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500" name="Google Shape;500;p26"/>
              <p:cNvGrpSpPr/>
              <p:nvPr/>
            </p:nvGrpSpPr>
            <p:grpSpPr>
              <a:xfrm>
                <a:off x="5898463" y="5035168"/>
                <a:ext cx="344000" cy="581799"/>
                <a:chOff x="5898463" y="5035168"/>
                <a:chExt cx="344000" cy="581799"/>
              </a:xfrm>
            </p:grpSpPr>
            <p:sp>
              <p:nvSpPr>
                <p:cNvPr id="501" name="Google Shape;501;p26"/>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02" name="Google Shape;502;p26"/>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503" name="Google Shape;503;p26"/>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04" name="Google Shape;504;p26"/>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05" name="Google Shape;505;p26"/>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06" name="Google Shape;506;p26"/>
            <p:cNvGrpSpPr/>
            <p:nvPr/>
          </p:nvGrpSpPr>
          <p:grpSpPr>
            <a:xfrm>
              <a:off x="6615687" y="5133568"/>
              <a:ext cx="269367" cy="473526"/>
              <a:chOff x="6615687" y="5133568"/>
              <a:chExt cx="269367" cy="473526"/>
            </a:xfrm>
          </p:grpSpPr>
          <p:sp>
            <p:nvSpPr>
              <p:cNvPr id="507" name="Google Shape;507;p26"/>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08" name="Google Shape;508;p26"/>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09" name="Google Shape;509;p26"/>
            <p:cNvGrpSpPr/>
            <p:nvPr/>
          </p:nvGrpSpPr>
          <p:grpSpPr>
            <a:xfrm>
              <a:off x="6890349" y="5271792"/>
              <a:ext cx="197760" cy="335077"/>
              <a:chOff x="6890349" y="5271792"/>
              <a:chExt cx="197760" cy="335077"/>
            </a:xfrm>
          </p:grpSpPr>
          <p:sp>
            <p:nvSpPr>
              <p:cNvPr id="510" name="Google Shape;510;p26"/>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11" name="Google Shape;511;p26"/>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nvGrpSpPr>
          <p:cNvPr id="512" name="Google Shape;512;p26"/>
          <p:cNvGrpSpPr/>
          <p:nvPr/>
        </p:nvGrpSpPr>
        <p:grpSpPr>
          <a:xfrm>
            <a:off x="6728746" y="1496169"/>
            <a:ext cx="599475" cy="592866"/>
            <a:chOff x="6422427" y="8453541"/>
            <a:chExt cx="599475" cy="592866"/>
          </a:xfrm>
        </p:grpSpPr>
        <p:grpSp>
          <p:nvGrpSpPr>
            <p:cNvPr id="513" name="Google Shape;513;p26"/>
            <p:cNvGrpSpPr/>
            <p:nvPr/>
          </p:nvGrpSpPr>
          <p:grpSpPr>
            <a:xfrm>
              <a:off x="6422427" y="8453541"/>
              <a:ext cx="599475" cy="592866"/>
              <a:chOff x="5349648" y="4916915"/>
              <a:chExt cx="241526" cy="238863"/>
            </a:xfrm>
          </p:grpSpPr>
          <p:sp>
            <p:nvSpPr>
              <p:cNvPr id="514" name="Google Shape;514;p26"/>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15" name="Google Shape;515;p26"/>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16" name="Google Shape;516;p26"/>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17" name="Google Shape;517;p26"/>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18" name="Google Shape;518;p26"/>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19" name="Google Shape;519;p26"/>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20" name="Google Shape;520;p26"/>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21" name="Google Shape;521;p26"/>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522" name="Google Shape;522;p26"/>
            <p:cNvSpPr/>
            <p:nvPr/>
          </p:nvSpPr>
          <p:spPr>
            <a:xfrm flipH="1">
              <a:off x="6498901" y="8517578"/>
              <a:ext cx="78829" cy="79078"/>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pic>
        <p:nvPicPr>
          <p:cNvPr id="523" name="Google Shape;523;p26" descr="Hand holding piece of white puzzle on blue background"/>
          <p:cNvPicPr preferRelativeResize="0"/>
          <p:nvPr/>
        </p:nvPicPr>
        <p:blipFill rotWithShape="1">
          <a:blip r:embed="rId3">
            <a:alphaModFix/>
          </a:blip>
          <a:srcRect t="17567" b="24738"/>
          <a:stretch/>
        </p:blipFill>
        <p:spPr>
          <a:xfrm>
            <a:off x="11575" y="2189834"/>
            <a:ext cx="7559676" cy="2907904"/>
          </a:xfrm>
          <a:prstGeom prst="rect">
            <a:avLst/>
          </a:prstGeom>
          <a:noFill/>
          <a:ln>
            <a:noFill/>
          </a:ln>
        </p:spPr>
      </p:pic>
      <p:sp>
        <p:nvSpPr>
          <p:cNvPr id="524" name="Google Shape;524;p26"/>
          <p:cNvSpPr txBox="1"/>
          <p:nvPr/>
        </p:nvSpPr>
        <p:spPr>
          <a:xfrm>
            <a:off x="0" y="1876350"/>
            <a:ext cx="6193500" cy="460500"/>
          </a:xfrm>
          <a:prstGeom prst="rect">
            <a:avLst/>
          </a:prstGeom>
          <a:solidFill>
            <a:srgbClr val="7ABB57"/>
          </a:solidFill>
          <a:ln>
            <a:noFill/>
          </a:ln>
        </p:spPr>
        <p:txBody>
          <a:bodyPr spcFirstLastPara="1" wrap="square" lIns="91425" tIns="45700" rIns="91425" bIns="45700" anchor="ctr" anchorCtr="0">
            <a:noAutofit/>
          </a:bodyPr>
          <a:lstStyle/>
          <a:p>
            <a:pPr marL="311150" marR="0" lvl="0" indent="0" algn="l" rtl="0">
              <a:lnSpc>
                <a:spcPct val="111249"/>
              </a:lnSpc>
              <a:spcBef>
                <a:spcPts val="0"/>
              </a:spcBef>
              <a:spcAft>
                <a:spcPts val="0"/>
              </a:spcAft>
              <a:buClr>
                <a:schemeClr val="lt1"/>
              </a:buClr>
              <a:buSzPts val="3200"/>
              <a:buFont typeface="Arial"/>
              <a:buNone/>
            </a:pPr>
            <a:r>
              <a:rPr lang="en-GB" sz="3200" b="1" i="0">
                <a:solidFill>
                  <a:schemeClr val="lt1"/>
                </a:solidFill>
                <a:latin typeface="Calibri"/>
                <a:ea typeface="Calibri"/>
                <a:cs typeface="Calibri"/>
                <a:sym typeface="Calibri"/>
              </a:rPr>
              <a:t>Développement des partenariats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9"/>
          <p:cNvSpPr txBox="1">
            <a:spLocks noGrp="1"/>
          </p:cNvSpPr>
          <p:nvPr>
            <p:ph type="body" idx="1"/>
          </p:nvPr>
        </p:nvSpPr>
        <p:spPr>
          <a:xfrm>
            <a:off x="1630653" y="4239199"/>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E97924"/>
              </a:buClr>
              <a:buSzPts val="2400"/>
              <a:buNone/>
            </a:pPr>
            <a:r>
              <a:rPr lang="en-GB" sz="2400">
                <a:solidFill>
                  <a:srgbClr val="E97924"/>
                </a:solidFill>
              </a:rPr>
              <a:t>01</a:t>
            </a:r>
            <a:endParaRPr/>
          </a:p>
        </p:txBody>
      </p:sp>
      <p:sp>
        <p:nvSpPr>
          <p:cNvPr id="112" name="Google Shape;112;p9"/>
          <p:cNvSpPr txBox="1">
            <a:spLocks noGrp="1"/>
          </p:cNvSpPr>
          <p:nvPr>
            <p:ph type="body" idx="2"/>
          </p:nvPr>
        </p:nvSpPr>
        <p:spPr>
          <a:xfrm>
            <a:off x="2333608" y="4239199"/>
            <a:ext cx="3996000" cy="348400"/>
          </a:xfrm>
          <a:prstGeom prst="rect">
            <a:avLst/>
          </a:prstGeom>
          <a:noFill/>
          <a:ln>
            <a:noFill/>
          </a:ln>
        </p:spPr>
        <p:txBody>
          <a:bodyPr spcFirstLastPara="1" wrap="square" lIns="91425" tIns="45700" rIns="91425" bIns="45700" anchor="ctr" anchorCtr="0">
            <a:noAutofit/>
          </a:bodyPr>
          <a:lstStyle/>
          <a:p>
            <a:pPr marL="0" lvl="0" indent="0" algn="l" rtl="0">
              <a:lnSpc>
                <a:spcPct val="95000"/>
              </a:lnSpc>
              <a:spcBef>
                <a:spcPts val="0"/>
              </a:spcBef>
              <a:spcAft>
                <a:spcPts val="0"/>
              </a:spcAft>
              <a:buClr>
                <a:srgbClr val="0C2D45"/>
              </a:buClr>
              <a:buSzPts val="1600"/>
              <a:buNone/>
            </a:pPr>
            <a:r>
              <a:rPr lang="en-GB" sz="1600">
                <a:solidFill>
                  <a:srgbClr val="0C2D45"/>
                </a:solidFill>
              </a:rPr>
              <a:t>Introduction 3</a:t>
            </a:r>
            <a:endParaRPr/>
          </a:p>
        </p:txBody>
      </p:sp>
      <p:sp>
        <p:nvSpPr>
          <p:cNvPr id="113" name="Google Shape;113;p9"/>
          <p:cNvSpPr txBox="1">
            <a:spLocks noGrp="1"/>
          </p:cNvSpPr>
          <p:nvPr>
            <p:ph type="body" idx="3"/>
          </p:nvPr>
        </p:nvSpPr>
        <p:spPr>
          <a:xfrm>
            <a:off x="1630653" y="4701976"/>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E97924"/>
              </a:buClr>
              <a:buSzPts val="2400"/>
              <a:buNone/>
            </a:pPr>
            <a:r>
              <a:rPr lang="en-GB" sz="2400">
                <a:solidFill>
                  <a:srgbClr val="E97924"/>
                </a:solidFill>
              </a:rPr>
              <a:t>02</a:t>
            </a:r>
            <a:endParaRPr/>
          </a:p>
        </p:txBody>
      </p:sp>
      <p:sp>
        <p:nvSpPr>
          <p:cNvPr id="114" name="Google Shape;114;p9"/>
          <p:cNvSpPr txBox="1">
            <a:spLocks noGrp="1"/>
          </p:cNvSpPr>
          <p:nvPr>
            <p:ph type="body" idx="4"/>
          </p:nvPr>
        </p:nvSpPr>
        <p:spPr>
          <a:xfrm>
            <a:off x="2333608" y="4701876"/>
            <a:ext cx="3996000" cy="349200"/>
          </a:xfrm>
          <a:prstGeom prst="rect">
            <a:avLst/>
          </a:prstGeom>
          <a:noFill/>
          <a:ln>
            <a:noFill/>
          </a:ln>
        </p:spPr>
        <p:txBody>
          <a:bodyPr spcFirstLastPara="1" wrap="square" lIns="91425" tIns="45700" rIns="91425" bIns="45700" anchor="ctr" anchorCtr="0">
            <a:noAutofit/>
          </a:bodyPr>
          <a:lstStyle/>
          <a:p>
            <a:pPr marL="0" lvl="0" indent="0" algn="l" rtl="0">
              <a:lnSpc>
                <a:spcPct val="95000"/>
              </a:lnSpc>
              <a:spcBef>
                <a:spcPts val="0"/>
              </a:spcBef>
              <a:spcAft>
                <a:spcPts val="0"/>
              </a:spcAft>
              <a:buClr>
                <a:srgbClr val="0C2D45"/>
              </a:buClr>
              <a:buSzPts val="1600"/>
              <a:buNone/>
            </a:pPr>
            <a:r>
              <a:rPr lang="en-GB" sz="1600">
                <a:solidFill>
                  <a:srgbClr val="0C2D45"/>
                </a:solidFill>
              </a:rPr>
              <a:t>Cadre de mise en œuvre 14</a:t>
            </a:r>
            <a:endParaRPr/>
          </a:p>
        </p:txBody>
      </p:sp>
      <p:sp>
        <p:nvSpPr>
          <p:cNvPr id="115" name="Google Shape;115;p9"/>
          <p:cNvSpPr txBox="1">
            <a:spLocks noGrp="1"/>
          </p:cNvSpPr>
          <p:nvPr>
            <p:ph type="body" idx="5"/>
          </p:nvPr>
        </p:nvSpPr>
        <p:spPr>
          <a:xfrm>
            <a:off x="1630653" y="5164753"/>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E97924"/>
              </a:buClr>
              <a:buSzPts val="2400"/>
              <a:buNone/>
            </a:pPr>
            <a:r>
              <a:rPr lang="en-GB" sz="2400">
                <a:solidFill>
                  <a:srgbClr val="E97924"/>
                </a:solidFill>
              </a:rPr>
              <a:t>03</a:t>
            </a:r>
            <a:endParaRPr/>
          </a:p>
        </p:txBody>
      </p:sp>
      <p:sp>
        <p:nvSpPr>
          <p:cNvPr id="116" name="Google Shape;116;p9"/>
          <p:cNvSpPr txBox="1">
            <a:spLocks noGrp="1"/>
          </p:cNvSpPr>
          <p:nvPr>
            <p:ph type="body" idx="6"/>
          </p:nvPr>
        </p:nvSpPr>
        <p:spPr>
          <a:xfrm>
            <a:off x="2333608" y="5165353"/>
            <a:ext cx="3996000"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1600"/>
              <a:buNone/>
            </a:pPr>
            <a:r>
              <a:rPr lang="en-GB" sz="1600">
                <a:solidFill>
                  <a:srgbClr val="0C2D45"/>
                </a:solidFill>
              </a:rPr>
              <a:t>Sélection et </a:t>
            </a:r>
            <a:r>
              <a:rPr lang="en-GB" sz="1600"/>
              <a:t>aménagement du lieu</a:t>
            </a:r>
            <a:r>
              <a:rPr lang="en-GB" sz="1600">
                <a:solidFill>
                  <a:srgbClr val="0C2D45"/>
                </a:solidFill>
              </a:rPr>
              <a:t> d</a:t>
            </a:r>
            <a:r>
              <a:rPr lang="en-GB" sz="1600"/>
              <a:t>es</a:t>
            </a:r>
            <a:r>
              <a:rPr lang="en-GB" sz="1600">
                <a:solidFill>
                  <a:srgbClr val="0C2D45"/>
                </a:solidFill>
              </a:rPr>
              <a:t> </a:t>
            </a:r>
            <a:r>
              <a:rPr lang="en-GB" sz="1600"/>
              <a:t>C</a:t>
            </a:r>
            <a:r>
              <a:rPr lang="en-GB" sz="1600">
                <a:solidFill>
                  <a:srgbClr val="0C2D45"/>
                </a:solidFill>
              </a:rPr>
              <a:t>afés de  solidarité 17</a:t>
            </a:r>
            <a:endParaRPr/>
          </a:p>
        </p:txBody>
      </p:sp>
      <p:sp>
        <p:nvSpPr>
          <p:cNvPr id="117" name="Google Shape;117;p9"/>
          <p:cNvSpPr txBox="1">
            <a:spLocks noGrp="1"/>
          </p:cNvSpPr>
          <p:nvPr>
            <p:ph type="body" idx="7"/>
          </p:nvPr>
        </p:nvSpPr>
        <p:spPr>
          <a:xfrm>
            <a:off x="1630653" y="5627530"/>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E97924"/>
              </a:buClr>
              <a:buSzPts val="2400"/>
              <a:buNone/>
            </a:pPr>
            <a:r>
              <a:rPr lang="en-GB" sz="2400">
                <a:solidFill>
                  <a:srgbClr val="E97924"/>
                </a:solidFill>
              </a:rPr>
              <a:t>04</a:t>
            </a:r>
            <a:endParaRPr/>
          </a:p>
        </p:txBody>
      </p:sp>
      <p:sp>
        <p:nvSpPr>
          <p:cNvPr id="118" name="Google Shape;118;p9"/>
          <p:cNvSpPr txBox="1">
            <a:spLocks noGrp="1"/>
          </p:cNvSpPr>
          <p:nvPr>
            <p:ph type="body" idx="8"/>
          </p:nvPr>
        </p:nvSpPr>
        <p:spPr>
          <a:xfrm>
            <a:off x="2333608" y="5628030"/>
            <a:ext cx="3996000"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1600"/>
              <a:buNone/>
            </a:pPr>
            <a:r>
              <a:rPr lang="en-GB" sz="1600"/>
              <a:t>Développement des partenariats 20</a:t>
            </a:r>
            <a:endParaRPr/>
          </a:p>
        </p:txBody>
      </p:sp>
      <p:sp>
        <p:nvSpPr>
          <p:cNvPr id="119" name="Google Shape;119;p9"/>
          <p:cNvSpPr txBox="1">
            <a:spLocks noGrp="1"/>
          </p:cNvSpPr>
          <p:nvPr>
            <p:ph type="body" idx="9"/>
          </p:nvPr>
        </p:nvSpPr>
        <p:spPr>
          <a:xfrm>
            <a:off x="1630653" y="6090307"/>
            <a:ext cx="648000" cy="3484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E97924"/>
              </a:buClr>
              <a:buSzPts val="2400"/>
              <a:buNone/>
            </a:pPr>
            <a:r>
              <a:rPr lang="en-GB" sz="2400">
                <a:solidFill>
                  <a:srgbClr val="E97924"/>
                </a:solidFill>
              </a:rPr>
              <a:t>05</a:t>
            </a:r>
            <a:endParaRPr/>
          </a:p>
        </p:txBody>
      </p:sp>
      <p:sp>
        <p:nvSpPr>
          <p:cNvPr id="120" name="Google Shape;120;p9"/>
          <p:cNvSpPr txBox="1">
            <a:spLocks noGrp="1"/>
          </p:cNvSpPr>
          <p:nvPr>
            <p:ph type="body" idx="13"/>
          </p:nvPr>
        </p:nvSpPr>
        <p:spPr>
          <a:xfrm>
            <a:off x="2333608" y="6090707"/>
            <a:ext cx="3996000"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1600"/>
              <a:buNone/>
            </a:pPr>
            <a:r>
              <a:rPr lang="en-GB" sz="1600"/>
              <a:t>Opérations des Cafés de  solidarité 21</a:t>
            </a:r>
            <a:endParaRPr/>
          </a:p>
        </p:txBody>
      </p:sp>
      <p:sp>
        <p:nvSpPr>
          <p:cNvPr id="121" name="Google Shape;121;p9"/>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a:t>
            </a:fld>
            <a:endParaRPr/>
          </a:p>
        </p:txBody>
      </p:sp>
      <p:cxnSp>
        <p:nvCxnSpPr>
          <p:cNvPr id="122" name="Google Shape;122;p9"/>
          <p:cNvCxnSpPr/>
          <p:nvPr/>
        </p:nvCxnSpPr>
        <p:spPr>
          <a:xfrm>
            <a:off x="1670773" y="4622655"/>
            <a:ext cx="4807616" cy="0"/>
          </a:xfrm>
          <a:prstGeom prst="straightConnector1">
            <a:avLst/>
          </a:prstGeom>
          <a:noFill/>
          <a:ln w="9525" cap="flat" cmpd="sng">
            <a:solidFill>
              <a:srgbClr val="F3745D"/>
            </a:solidFill>
            <a:prstDash val="dot"/>
            <a:miter lim="800000"/>
            <a:headEnd type="none" w="sm" len="sm"/>
            <a:tailEnd type="none" w="sm" len="sm"/>
          </a:ln>
        </p:spPr>
      </p:cxnSp>
      <p:cxnSp>
        <p:nvCxnSpPr>
          <p:cNvPr id="123" name="Google Shape;123;p9"/>
          <p:cNvCxnSpPr/>
          <p:nvPr/>
        </p:nvCxnSpPr>
        <p:spPr>
          <a:xfrm>
            <a:off x="1670773" y="5086243"/>
            <a:ext cx="4807616" cy="0"/>
          </a:xfrm>
          <a:prstGeom prst="straightConnector1">
            <a:avLst/>
          </a:prstGeom>
          <a:noFill/>
          <a:ln w="9525" cap="flat" cmpd="sng">
            <a:solidFill>
              <a:srgbClr val="F3745D"/>
            </a:solidFill>
            <a:prstDash val="dot"/>
            <a:miter lim="800000"/>
            <a:headEnd type="none" w="sm" len="sm"/>
            <a:tailEnd type="none" w="sm" len="sm"/>
          </a:ln>
        </p:spPr>
      </p:cxnSp>
      <p:cxnSp>
        <p:nvCxnSpPr>
          <p:cNvPr id="124" name="Google Shape;124;p9"/>
          <p:cNvCxnSpPr/>
          <p:nvPr/>
        </p:nvCxnSpPr>
        <p:spPr>
          <a:xfrm>
            <a:off x="1670773" y="5549831"/>
            <a:ext cx="4807616" cy="0"/>
          </a:xfrm>
          <a:prstGeom prst="straightConnector1">
            <a:avLst/>
          </a:prstGeom>
          <a:noFill/>
          <a:ln w="9525" cap="flat" cmpd="sng">
            <a:solidFill>
              <a:srgbClr val="F3745D"/>
            </a:solidFill>
            <a:prstDash val="dot"/>
            <a:miter lim="800000"/>
            <a:headEnd type="none" w="sm" len="sm"/>
            <a:tailEnd type="none" w="sm" len="sm"/>
          </a:ln>
        </p:spPr>
      </p:cxnSp>
      <p:cxnSp>
        <p:nvCxnSpPr>
          <p:cNvPr id="125" name="Google Shape;125;p9"/>
          <p:cNvCxnSpPr/>
          <p:nvPr/>
        </p:nvCxnSpPr>
        <p:spPr>
          <a:xfrm>
            <a:off x="1670773" y="6013419"/>
            <a:ext cx="4807616" cy="0"/>
          </a:xfrm>
          <a:prstGeom prst="straightConnector1">
            <a:avLst/>
          </a:prstGeom>
          <a:noFill/>
          <a:ln w="9525" cap="flat" cmpd="sng">
            <a:solidFill>
              <a:srgbClr val="F3745D"/>
            </a:solidFill>
            <a:prstDash val="dot"/>
            <a:miter lim="800000"/>
            <a:headEnd type="none" w="sm" len="sm"/>
            <a:tailEnd type="none" w="sm" len="sm"/>
          </a:ln>
        </p:spPr>
      </p:cxnSp>
      <p:sp>
        <p:nvSpPr>
          <p:cNvPr id="128" name="Google Shape;128;p9"/>
          <p:cNvSpPr txBox="1"/>
          <p:nvPr/>
        </p:nvSpPr>
        <p:spPr>
          <a:xfrm>
            <a:off x="302755" y="904930"/>
            <a:ext cx="2410500" cy="646500"/>
          </a:xfrm>
          <a:prstGeom prst="rect">
            <a:avLst/>
          </a:prstGeom>
          <a:solidFill>
            <a:srgbClr val="50B4D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chemeClr val="lt1"/>
                </a:solidFill>
                <a:latin typeface="Calibri"/>
                <a:ea typeface="Calibri"/>
                <a:cs typeface="Calibri"/>
                <a:sym typeface="Calibri"/>
              </a:rPr>
              <a:t>TABLE DES </a:t>
            </a:r>
            <a:endParaRPr/>
          </a:p>
        </p:txBody>
      </p:sp>
      <p:sp>
        <p:nvSpPr>
          <p:cNvPr id="129" name="Google Shape;129;p9"/>
          <p:cNvSpPr txBox="1"/>
          <p:nvPr/>
        </p:nvSpPr>
        <p:spPr>
          <a:xfrm>
            <a:off x="302755" y="1710529"/>
            <a:ext cx="2347800" cy="646500"/>
          </a:xfrm>
          <a:prstGeom prst="rect">
            <a:avLst/>
          </a:prstGeom>
          <a:solidFill>
            <a:srgbClr val="50B4D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chemeClr val="lt1"/>
                </a:solidFill>
                <a:latin typeface="Calibri"/>
                <a:ea typeface="Calibri"/>
                <a:cs typeface="Calibri"/>
                <a:sym typeface="Calibri"/>
              </a:rPr>
              <a:t>MATIERES</a:t>
            </a:r>
            <a:endParaRPr/>
          </a:p>
        </p:txBody>
      </p:sp>
      <p:grpSp>
        <p:nvGrpSpPr>
          <p:cNvPr id="130" name="Google Shape;130;p9"/>
          <p:cNvGrpSpPr/>
          <p:nvPr/>
        </p:nvGrpSpPr>
        <p:grpSpPr>
          <a:xfrm>
            <a:off x="4875234" y="2829200"/>
            <a:ext cx="2528226" cy="1046177"/>
            <a:chOff x="5681508" y="5035168"/>
            <a:chExt cx="1406601" cy="582050"/>
          </a:xfrm>
        </p:grpSpPr>
        <p:grpSp>
          <p:nvGrpSpPr>
            <p:cNvPr id="131" name="Google Shape;131;p9"/>
            <p:cNvGrpSpPr/>
            <p:nvPr/>
          </p:nvGrpSpPr>
          <p:grpSpPr>
            <a:xfrm>
              <a:off x="6271456" y="5052748"/>
              <a:ext cx="320570" cy="564130"/>
              <a:chOff x="6271456" y="5052748"/>
              <a:chExt cx="320570" cy="564130"/>
            </a:xfrm>
          </p:grpSpPr>
          <p:sp>
            <p:nvSpPr>
              <p:cNvPr id="132" name="Google Shape;132;p9"/>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33" name="Google Shape;133;p9"/>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34" name="Google Shape;134;p9"/>
            <p:cNvGrpSpPr/>
            <p:nvPr/>
          </p:nvGrpSpPr>
          <p:grpSpPr>
            <a:xfrm>
              <a:off x="5681508" y="5035168"/>
              <a:ext cx="560955" cy="582050"/>
              <a:chOff x="5681508" y="5035168"/>
              <a:chExt cx="560955" cy="582050"/>
            </a:xfrm>
          </p:grpSpPr>
          <p:sp>
            <p:nvSpPr>
              <p:cNvPr id="135" name="Google Shape;135;p9"/>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36" name="Google Shape;136;p9"/>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37" name="Google Shape;137;p9"/>
              <p:cNvGrpSpPr/>
              <p:nvPr/>
            </p:nvGrpSpPr>
            <p:grpSpPr>
              <a:xfrm>
                <a:off x="5898463" y="5035168"/>
                <a:ext cx="344000" cy="581799"/>
                <a:chOff x="5898463" y="5035168"/>
                <a:chExt cx="344000" cy="581799"/>
              </a:xfrm>
            </p:grpSpPr>
            <p:sp>
              <p:nvSpPr>
                <p:cNvPr id="138" name="Google Shape;138;p9"/>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39" name="Google Shape;139;p9"/>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40" name="Google Shape;140;p9"/>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1" name="Google Shape;141;p9"/>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2" name="Google Shape;142;p9"/>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43" name="Google Shape;143;p9"/>
            <p:cNvGrpSpPr/>
            <p:nvPr/>
          </p:nvGrpSpPr>
          <p:grpSpPr>
            <a:xfrm>
              <a:off x="6615687" y="5133568"/>
              <a:ext cx="269367" cy="473526"/>
              <a:chOff x="6615687" y="5133568"/>
              <a:chExt cx="269367" cy="473526"/>
            </a:xfrm>
          </p:grpSpPr>
          <p:sp>
            <p:nvSpPr>
              <p:cNvPr id="144" name="Google Shape;144;p9"/>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5" name="Google Shape;145;p9"/>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46" name="Google Shape;146;p9"/>
            <p:cNvGrpSpPr/>
            <p:nvPr/>
          </p:nvGrpSpPr>
          <p:grpSpPr>
            <a:xfrm>
              <a:off x="6890349" y="5271792"/>
              <a:ext cx="197760" cy="335077"/>
              <a:chOff x="6890349" y="5271792"/>
              <a:chExt cx="197760" cy="335077"/>
            </a:xfrm>
          </p:grpSpPr>
          <p:sp>
            <p:nvSpPr>
              <p:cNvPr id="147" name="Google Shape;147;p9"/>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48" name="Google Shape;148;p9"/>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nvGrpSpPr>
          <p:cNvPr id="149" name="Google Shape;149;p9"/>
          <p:cNvGrpSpPr/>
          <p:nvPr/>
        </p:nvGrpSpPr>
        <p:grpSpPr>
          <a:xfrm>
            <a:off x="6660572" y="1824603"/>
            <a:ext cx="599475" cy="592866"/>
            <a:chOff x="5349648" y="4916915"/>
            <a:chExt cx="241526" cy="238863"/>
          </a:xfrm>
        </p:grpSpPr>
        <p:sp>
          <p:nvSpPr>
            <p:cNvPr id="150" name="Google Shape;150;p9"/>
            <p:cNvSpPr/>
            <p:nvPr/>
          </p:nvSpPr>
          <p:spPr>
            <a:xfrm>
              <a:off x="5406286" y="4967183"/>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1" name="Google Shape;151;p9"/>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2" name="Google Shape;152;p9"/>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3" name="Google Shape;153;p9"/>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4" name="Google Shape;154;p9"/>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5" name="Google Shape;155;p9"/>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6" name="Google Shape;156;p9"/>
            <p:cNvSpPr/>
            <p:nvPr/>
          </p:nvSpPr>
          <p:spPr>
            <a:xfrm>
              <a:off x="5372467" y="4941050"/>
              <a:ext cx="45394" cy="43282"/>
            </a:xfrm>
            <a:custGeom>
              <a:avLst/>
              <a:gdLst/>
              <a:ahLst/>
              <a:cxnLst/>
              <a:rect l="l" t="t" r="r" b="b"/>
              <a:pathLst>
                <a:path w="45394" h="43282" extrusionOk="0">
                  <a:moveTo>
                    <a:pt x="4273" y="24558"/>
                  </a:moveTo>
                  <a:cubicBezTo>
                    <a:pt x="7176" y="25042"/>
                    <a:pt x="10078" y="25647"/>
                    <a:pt x="13344" y="26130"/>
                  </a:cubicBezTo>
                  <a:cubicBezTo>
                    <a:pt x="14553" y="28066"/>
                    <a:pt x="16126" y="30002"/>
                    <a:pt x="16851" y="32058"/>
                  </a:cubicBezTo>
                  <a:cubicBezTo>
                    <a:pt x="17819" y="34599"/>
                    <a:pt x="18061" y="37502"/>
                    <a:pt x="18545" y="40285"/>
                  </a:cubicBezTo>
                  <a:cubicBezTo>
                    <a:pt x="21326" y="39438"/>
                    <a:pt x="22899" y="41494"/>
                    <a:pt x="24592" y="42825"/>
                  </a:cubicBezTo>
                  <a:cubicBezTo>
                    <a:pt x="29309" y="43309"/>
                    <a:pt x="33784" y="43551"/>
                    <a:pt x="38259" y="42825"/>
                  </a:cubicBezTo>
                  <a:cubicBezTo>
                    <a:pt x="39952" y="41131"/>
                    <a:pt x="41766" y="39438"/>
                    <a:pt x="43459" y="37744"/>
                  </a:cubicBezTo>
                  <a:cubicBezTo>
                    <a:pt x="43701" y="36776"/>
                    <a:pt x="43701" y="35566"/>
                    <a:pt x="44911" y="35082"/>
                  </a:cubicBezTo>
                  <a:cubicBezTo>
                    <a:pt x="45031" y="34236"/>
                    <a:pt x="45273" y="33389"/>
                    <a:pt x="45394" y="32421"/>
                  </a:cubicBezTo>
                  <a:cubicBezTo>
                    <a:pt x="45273" y="28308"/>
                    <a:pt x="43701" y="24800"/>
                    <a:pt x="40556" y="22139"/>
                  </a:cubicBezTo>
                  <a:cubicBezTo>
                    <a:pt x="39105" y="20808"/>
                    <a:pt x="37654" y="19477"/>
                    <a:pt x="36444" y="17904"/>
                  </a:cubicBezTo>
                  <a:cubicBezTo>
                    <a:pt x="35356" y="16574"/>
                    <a:pt x="34509" y="15001"/>
                    <a:pt x="33542" y="13549"/>
                  </a:cubicBezTo>
                  <a:cubicBezTo>
                    <a:pt x="31969" y="13549"/>
                    <a:pt x="30518" y="13791"/>
                    <a:pt x="28946" y="13791"/>
                  </a:cubicBezTo>
                  <a:cubicBezTo>
                    <a:pt x="24350" y="11009"/>
                    <a:pt x="19996" y="8347"/>
                    <a:pt x="15521" y="5686"/>
                  </a:cubicBezTo>
                  <a:cubicBezTo>
                    <a:pt x="13344" y="4355"/>
                    <a:pt x="11772" y="2662"/>
                    <a:pt x="11409" y="0"/>
                  </a:cubicBezTo>
                  <a:cubicBezTo>
                    <a:pt x="7176" y="1331"/>
                    <a:pt x="4394" y="4113"/>
                    <a:pt x="2096" y="7742"/>
                  </a:cubicBezTo>
                  <a:cubicBezTo>
                    <a:pt x="-1048" y="12702"/>
                    <a:pt x="-565" y="17179"/>
                    <a:pt x="2943" y="21654"/>
                  </a:cubicBezTo>
                  <a:cubicBezTo>
                    <a:pt x="3547" y="22501"/>
                    <a:pt x="3789" y="23590"/>
                    <a:pt x="4152" y="2455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7" name="Google Shape;157;p9"/>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8" name="Google Shape;158;p9"/>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9" name="Google Shape;159;p9"/>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60" name="Google Shape;160;p9"/>
          <p:cNvSpPr txBox="1"/>
          <p:nvPr/>
        </p:nvSpPr>
        <p:spPr>
          <a:xfrm>
            <a:off x="1630653" y="6553084"/>
            <a:ext cx="648000" cy="3484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E97924"/>
              </a:buClr>
              <a:buSzPts val="2400"/>
              <a:buFont typeface="Arial"/>
              <a:buNone/>
            </a:pPr>
            <a:r>
              <a:rPr lang="en-GB" sz="2400" b="1" i="0">
                <a:solidFill>
                  <a:srgbClr val="E97924"/>
                </a:solidFill>
                <a:latin typeface="Calibri"/>
                <a:ea typeface="Calibri"/>
                <a:cs typeface="Calibri"/>
                <a:sym typeface="Calibri"/>
              </a:rPr>
              <a:t>06</a:t>
            </a:r>
            <a:endParaRPr/>
          </a:p>
        </p:txBody>
      </p:sp>
      <p:sp>
        <p:nvSpPr>
          <p:cNvPr id="161" name="Google Shape;161;p9"/>
          <p:cNvSpPr txBox="1"/>
          <p:nvPr/>
        </p:nvSpPr>
        <p:spPr>
          <a:xfrm>
            <a:off x="2333608" y="6553384"/>
            <a:ext cx="3996000" cy="34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C2D45"/>
              </a:buClr>
              <a:buSzPts val="1600"/>
              <a:buFont typeface="Arial"/>
              <a:buNone/>
            </a:pPr>
            <a:r>
              <a:rPr lang="en-GB" sz="1600" b="0" i="0">
                <a:solidFill>
                  <a:srgbClr val="0C2D45"/>
                </a:solidFill>
                <a:latin typeface="Calibri"/>
                <a:ea typeface="Calibri"/>
                <a:cs typeface="Calibri"/>
                <a:sym typeface="Calibri"/>
              </a:rPr>
              <a:t>Programmation d'activités informelles 23</a:t>
            </a:r>
            <a:endParaRPr/>
          </a:p>
        </p:txBody>
      </p:sp>
      <p:sp>
        <p:nvSpPr>
          <p:cNvPr id="162" name="Google Shape;162;p9"/>
          <p:cNvSpPr txBox="1"/>
          <p:nvPr/>
        </p:nvSpPr>
        <p:spPr>
          <a:xfrm>
            <a:off x="1630653" y="7015861"/>
            <a:ext cx="648000" cy="3484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E97924"/>
              </a:buClr>
              <a:buSzPts val="2400"/>
              <a:buFont typeface="Arial"/>
              <a:buNone/>
            </a:pPr>
            <a:r>
              <a:rPr lang="en-GB" sz="2400" b="1" i="0">
                <a:solidFill>
                  <a:srgbClr val="E97924"/>
                </a:solidFill>
                <a:latin typeface="Calibri"/>
                <a:ea typeface="Calibri"/>
                <a:cs typeface="Calibri"/>
                <a:sym typeface="Calibri"/>
              </a:rPr>
              <a:t>07</a:t>
            </a:r>
            <a:endParaRPr/>
          </a:p>
        </p:txBody>
      </p:sp>
      <p:sp>
        <p:nvSpPr>
          <p:cNvPr id="163" name="Google Shape;163;p9"/>
          <p:cNvSpPr txBox="1"/>
          <p:nvPr/>
        </p:nvSpPr>
        <p:spPr>
          <a:xfrm>
            <a:off x="2333608" y="7016061"/>
            <a:ext cx="3996000" cy="34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C2D45"/>
              </a:buClr>
              <a:buSzPts val="1600"/>
              <a:buFont typeface="Arial"/>
              <a:buNone/>
            </a:pPr>
            <a:r>
              <a:rPr lang="en-GB" sz="1600" b="0" i="0">
                <a:solidFill>
                  <a:srgbClr val="0C2D45"/>
                </a:solidFill>
                <a:latin typeface="Calibri"/>
                <a:ea typeface="Calibri"/>
                <a:cs typeface="Calibri"/>
                <a:sym typeface="Calibri"/>
              </a:rPr>
              <a:t>Marketing et participation communautaire 24</a:t>
            </a:r>
            <a:endParaRPr sz="1600" b="0" i="0">
              <a:solidFill>
                <a:srgbClr val="0C2D45"/>
              </a:solidFill>
              <a:latin typeface="Calibri"/>
              <a:ea typeface="Calibri"/>
              <a:cs typeface="Calibri"/>
              <a:sym typeface="Calibri"/>
            </a:endParaRPr>
          </a:p>
        </p:txBody>
      </p:sp>
      <p:sp>
        <p:nvSpPr>
          <p:cNvPr id="164" name="Google Shape;164;p9"/>
          <p:cNvSpPr txBox="1"/>
          <p:nvPr/>
        </p:nvSpPr>
        <p:spPr>
          <a:xfrm>
            <a:off x="2317104" y="7519371"/>
            <a:ext cx="3996000" cy="348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C2D45"/>
              </a:buClr>
              <a:buSzPts val="1600"/>
              <a:buFont typeface="Arial"/>
              <a:buNone/>
            </a:pPr>
            <a:r>
              <a:rPr lang="en-GB" sz="1600" b="0" i="0">
                <a:solidFill>
                  <a:srgbClr val="0C2D45"/>
                </a:solidFill>
                <a:latin typeface="Calibri"/>
                <a:ea typeface="Calibri"/>
                <a:cs typeface="Calibri"/>
                <a:sym typeface="Calibri"/>
              </a:rPr>
              <a:t>Stratégies d</a:t>
            </a:r>
            <a:r>
              <a:rPr lang="en-GB" sz="1600">
                <a:solidFill>
                  <a:srgbClr val="0C2D45"/>
                </a:solidFill>
                <a:latin typeface="Calibri"/>
                <a:ea typeface="Calibri"/>
                <a:cs typeface="Calibri"/>
                <a:sym typeface="Calibri"/>
              </a:rPr>
              <a:t>u</a:t>
            </a:r>
            <a:r>
              <a:rPr lang="en-GB" sz="1600" b="0" i="0">
                <a:solidFill>
                  <a:srgbClr val="0C2D45"/>
                </a:solidFill>
                <a:latin typeface="Calibri"/>
                <a:ea typeface="Calibri"/>
                <a:cs typeface="Calibri"/>
                <a:sym typeface="Calibri"/>
              </a:rPr>
              <a:t> développement durable - à suivre dans la prochaine itération</a:t>
            </a:r>
            <a:endParaRPr sz="1600" b="0" i="0">
              <a:solidFill>
                <a:srgbClr val="0C2D45"/>
              </a:solidFill>
              <a:latin typeface="Calibri"/>
              <a:ea typeface="Calibri"/>
              <a:cs typeface="Calibri"/>
              <a:sym typeface="Calibri"/>
            </a:endParaRPr>
          </a:p>
        </p:txBody>
      </p:sp>
      <p:cxnSp>
        <p:nvCxnSpPr>
          <p:cNvPr id="165" name="Google Shape;165;p9"/>
          <p:cNvCxnSpPr/>
          <p:nvPr/>
        </p:nvCxnSpPr>
        <p:spPr>
          <a:xfrm>
            <a:off x="1670773" y="6477007"/>
            <a:ext cx="4807616" cy="0"/>
          </a:xfrm>
          <a:prstGeom prst="straightConnector1">
            <a:avLst/>
          </a:prstGeom>
          <a:noFill/>
          <a:ln w="9525" cap="flat" cmpd="sng">
            <a:solidFill>
              <a:srgbClr val="F3745D"/>
            </a:solidFill>
            <a:prstDash val="dot"/>
            <a:miter lim="800000"/>
            <a:headEnd type="none" w="sm" len="sm"/>
            <a:tailEnd type="none" w="sm" len="sm"/>
          </a:ln>
        </p:spPr>
      </p:cxnSp>
      <p:cxnSp>
        <p:nvCxnSpPr>
          <p:cNvPr id="166" name="Google Shape;166;p9"/>
          <p:cNvCxnSpPr/>
          <p:nvPr/>
        </p:nvCxnSpPr>
        <p:spPr>
          <a:xfrm>
            <a:off x="1670773" y="6940595"/>
            <a:ext cx="4807616" cy="0"/>
          </a:xfrm>
          <a:prstGeom prst="straightConnector1">
            <a:avLst/>
          </a:prstGeom>
          <a:noFill/>
          <a:ln w="9525" cap="flat" cmpd="sng">
            <a:solidFill>
              <a:srgbClr val="F3745D"/>
            </a:solidFill>
            <a:prstDash val="dot"/>
            <a:miter lim="800000"/>
            <a:headEnd type="none" w="sm" len="sm"/>
            <a:tailEnd type="none" w="sm" len="sm"/>
          </a:ln>
        </p:spPr>
      </p:cxnSp>
      <p:cxnSp>
        <p:nvCxnSpPr>
          <p:cNvPr id="167" name="Google Shape;167;p9"/>
          <p:cNvCxnSpPr/>
          <p:nvPr/>
        </p:nvCxnSpPr>
        <p:spPr>
          <a:xfrm>
            <a:off x="1670773" y="7404183"/>
            <a:ext cx="4807616" cy="0"/>
          </a:xfrm>
          <a:prstGeom prst="straightConnector1">
            <a:avLst/>
          </a:prstGeom>
          <a:noFill/>
          <a:ln w="9525" cap="flat" cmpd="sng">
            <a:solidFill>
              <a:srgbClr val="F3745D"/>
            </a:solidFill>
            <a:prstDash val="dot"/>
            <a:miter lim="800000"/>
            <a:headEnd type="none" w="sm" len="sm"/>
            <a:tailEnd type="none" w="sm" len="sm"/>
          </a:ln>
        </p:spPr>
      </p:cxnSp>
      <p:cxnSp>
        <p:nvCxnSpPr>
          <p:cNvPr id="168" name="Google Shape;168;p9"/>
          <p:cNvCxnSpPr/>
          <p:nvPr/>
        </p:nvCxnSpPr>
        <p:spPr>
          <a:xfrm>
            <a:off x="1670773" y="7954858"/>
            <a:ext cx="4807616" cy="0"/>
          </a:xfrm>
          <a:prstGeom prst="straightConnector1">
            <a:avLst/>
          </a:prstGeom>
          <a:noFill/>
          <a:ln w="9525" cap="flat" cmpd="sng">
            <a:solidFill>
              <a:srgbClr val="F3745D"/>
            </a:solidFill>
            <a:prstDash val="dot"/>
            <a:miter lim="800000"/>
            <a:headEnd type="none" w="sm" len="sm"/>
            <a:tailEnd type="none" w="sm" len="sm"/>
          </a:ln>
        </p:spPr>
      </p:cxnSp>
      <p:pic>
        <p:nvPicPr>
          <p:cNvPr id="2" name="Picture 1" descr="A black text on a white background&#10;&#10;AI-generated content may be incorrect.">
            <a:extLst>
              <a:ext uri="{FF2B5EF4-FFF2-40B4-BE49-F238E27FC236}">
                <a16:creationId xmlns:a16="http://schemas.microsoft.com/office/drawing/2014/main" id="{4DDB242F-E036-0DF0-46B1-8246F911C59A}"/>
              </a:ext>
            </a:extLst>
          </p:cNvPr>
          <p:cNvPicPr>
            <a:picLocks noChangeAspect="1"/>
          </p:cNvPicPr>
          <p:nvPr/>
        </p:nvPicPr>
        <p:blipFill>
          <a:blip r:embed="rId3"/>
          <a:stretch>
            <a:fillRect/>
          </a:stretch>
        </p:blipFill>
        <p:spPr>
          <a:xfrm>
            <a:off x="1647689" y="8965208"/>
            <a:ext cx="4656168" cy="70946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27"/>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20</a:t>
            </a:fld>
            <a:endParaRPr/>
          </a:p>
        </p:txBody>
      </p:sp>
      <p:cxnSp>
        <p:nvCxnSpPr>
          <p:cNvPr id="530" name="Google Shape;530;p27"/>
          <p:cNvCxnSpPr/>
          <p:nvPr/>
        </p:nvCxnSpPr>
        <p:spPr>
          <a:xfrm>
            <a:off x="-23766" y="979321"/>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531" name="Google Shape;531;p27"/>
          <p:cNvSpPr txBox="1"/>
          <p:nvPr/>
        </p:nvSpPr>
        <p:spPr>
          <a:xfrm>
            <a:off x="295873" y="1168400"/>
            <a:ext cx="2128200" cy="5471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r>
              <a:rPr lang="en-GB" sz="1150" b="1" i="0">
                <a:solidFill>
                  <a:srgbClr val="0C2D45"/>
                </a:solidFill>
                <a:latin typeface="Calibri"/>
                <a:ea typeface="Calibri"/>
                <a:cs typeface="Calibri"/>
                <a:sym typeface="Calibri"/>
              </a:rPr>
              <a:t>Comprendre les objectifs des partenaires : </a:t>
            </a:r>
            <a:r>
              <a:rPr lang="en-GB" sz="1150" b="0" i="0">
                <a:solidFill>
                  <a:srgbClr val="0C2D45"/>
                </a:solidFill>
                <a:latin typeface="Calibri"/>
                <a:ea typeface="Calibri"/>
                <a:cs typeface="Calibri"/>
                <a:sym typeface="Calibri"/>
              </a:rPr>
              <a:t>Comprenez ce que chaque partenaire cherche à réaliser grâce à sa participation. Aligner les besoins de votre café sur leurs objectifs garantit une relation mutuellement bénéfique.</a:t>
            </a:r>
            <a:endParaRPr sz="1150"/>
          </a:p>
          <a:p>
            <a:pPr marL="0" marR="0" lvl="0" indent="0" algn="l" rtl="0">
              <a:lnSpc>
                <a:spcPct val="100000"/>
              </a:lnSpc>
              <a:spcBef>
                <a:spcPts val="0"/>
              </a:spcBef>
              <a:spcAft>
                <a:spcPts val="0"/>
              </a:spcAft>
              <a:buClr>
                <a:srgbClr val="0C2D45"/>
              </a:buClr>
              <a:buSzPts val="1200"/>
              <a:buFont typeface="Arial"/>
              <a:buNone/>
            </a:pPr>
            <a:endParaRPr sz="115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200"/>
              <a:buFont typeface="Arial"/>
              <a:buNone/>
            </a:pPr>
            <a:r>
              <a:rPr lang="en-GB" sz="1150" b="1" i="0">
                <a:solidFill>
                  <a:schemeClr val="lt1"/>
                </a:solidFill>
                <a:highlight>
                  <a:srgbClr val="7ABB57"/>
                </a:highlight>
                <a:latin typeface="Calibri"/>
                <a:ea typeface="Calibri"/>
                <a:cs typeface="Calibri"/>
                <a:sym typeface="Calibri"/>
              </a:rPr>
              <a:t>EXEMPLE</a:t>
            </a:r>
            <a:endParaRPr sz="1150"/>
          </a:p>
          <a:p>
            <a:pPr marL="0" marR="0" lvl="0" indent="0" algn="l" rtl="0">
              <a:lnSpc>
                <a:spcPct val="100000"/>
              </a:lnSpc>
              <a:spcBef>
                <a:spcPts val="0"/>
              </a:spcBef>
              <a:spcAft>
                <a:spcPts val="0"/>
              </a:spcAft>
              <a:buClr>
                <a:srgbClr val="0C2D45"/>
              </a:buClr>
              <a:buSzPts val="1200"/>
              <a:buFont typeface="Arial"/>
              <a:buNone/>
            </a:pPr>
            <a:endParaRPr sz="1150" b="1" i="0">
              <a:solidFill>
                <a:schemeClr val="lt1"/>
              </a:solidFill>
              <a:highlight>
                <a:srgbClr val="7ABB57"/>
              </a:highlight>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r>
              <a:rPr lang="en-GB" sz="1150" b="0" i="0">
                <a:solidFill>
                  <a:srgbClr val="0C2D45"/>
                </a:solidFill>
                <a:latin typeface="Calibri"/>
                <a:ea typeface="Calibri"/>
                <a:cs typeface="Calibri"/>
                <a:sym typeface="Calibri"/>
              </a:rPr>
              <a:t>Objectifs du partenaire : Une université locale peut avoir pour objectif d'accroître l'engagement communautaire et d'offrir des expériences d'apprentissage pratiques à ses étudiants.</a:t>
            </a:r>
            <a:endParaRPr sz="1150"/>
          </a:p>
          <a:p>
            <a:pPr marL="0" marR="0" lvl="0" indent="0" algn="l" rtl="0">
              <a:lnSpc>
                <a:spcPct val="100000"/>
              </a:lnSpc>
              <a:spcBef>
                <a:spcPts val="0"/>
              </a:spcBef>
              <a:spcAft>
                <a:spcPts val="0"/>
              </a:spcAft>
              <a:buClr>
                <a:srgbClr val="0C2D45"/>
              </a:buClr>
              <a:buSzPts val="1200"/>
              <a:buFont typeface="Arial"/>
              <a:buNone/>
            </a:pPr>
            <a:endParaRPr sz="115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r>
              <a:rPr lang="en-GB" sz="1150" b="0" i="0">
                <a:solidFill>
                  <a:srgbClr val="0C2D45"/>
                </a:solidFill>
                <a:latin typeface="Calibri"/>
                <a:ea typeface="Calibri"/>
                <a:cs typeface="Calibri"/>
                <a:sym typeface="Calibri"/>
              </a:rPr>
              <a:t>Alignement sur les besoins du café : Le Solidarity Café peut s'aligner sur ces objectifs en offrant des possibilités de stage aux étudiants en travail social, en arts culinaires ou en expression culturelle, leur permettant ainsi d'acquérir une expérience concrète tout en soutenant les activités du café.</a:t>
            </a:r>
            <a:endParaRPr sz="1150"/>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a:p>
          <a:p>
            <a:pPr marL="0" marR="0" lvl="0" indent="0" algn="l" rtl="0">
              <a:lnSpc>
                <a:spcPct val="100000"/>
              </a:lnSpc>
              <a:spcBef>
                <a:spcPts val="0"/>
              </a:spcBef>
              <a:spcAft>
                <a:spcPts val="0"/>
              </a:spcAft>
              <a:buClr>
                <a:srgbClr val="0C2D45"/>
              </a:buClr>
              <a:buSzPts val="1200"/>
              <a:buFont typeface="Arial"/>
              <a:buNone/>
            </a:pPr>
            <a:endParaRPr sz="1150" b="0" i="0">
              <a:solidFill>
                <a:schemeClr val="lt1"/>
              </a:solidFill>
              <a:highlight>
                <a:srgbClr val="7ABB57"/>
              </a:highlight>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150" b="1" i="0">
              <a:solidFill>
                <a:srgbClr val="0C2D45"/>
              </a:solidFill>
              <a:latin typeface="Calibri"/>
              <a:ea typeface="Calibri"/>
              <a:cs typeface="Calibri"/>
              <a:sym typeface="Calibri"/>
            </a:endParaRPr>
          </a:p>
        </p:txBody>
      </p:sp>
      <p:sp>
        <p:nvSpPr>
          <p:cNvPr id="532" name="Google Shape;532;p27"/>
          <p:cNvSpPr txBox="1"/>
          <p:nvPr/>
        </p:nvSpPr>
        <p:spPr>
          <a:xfrm>
            <a:off x="444754" y="791381"/>
            <a:ext cx="5257546" cy="453219"/>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4.2 Stratégies d'engagement</a:t>
            </a:r>
            <a:endParaRPr/>
          </a:p>
          <a:p>
            <a:pPr marL="0" marR="0" lvl="0" indent="0" algn="l" rtl="0">
              <a:lnSpc>
                <a:spcPct val="94166"/>
              </a:lnSpc>
              <a:spcBef>
                <a:spcPts val="0"/>
              </a:spcBef>
              <a:spcAft>
                <a:spcPts val="0"/>
              </a:spcAft>
              <a:buClr>
                <a:srgbClr val="0C2D45"/>
              </a:buClr>
              <a:buSzPts val="2400"/>
              <a:buFont typeface="Arial"/>
              <a:buNone/>
            </a:pPr>
            <a:endParaRPr sz="2400" b="1" i="0">
              <a:solidFill>
                <a:srgbClr val="7ABB57"/>
              </a:solidFill>
              <a:latin typeface="Calibri"/>
              <a:ea typeface="Calibri"/>
              <a:cs typeface="Calibri"/>
              <a:sym typeface="Calibri"/>
            </a:endParaRPr>
          </a:p>
        </p:txBody>
      </p:sp>
      <p:sp>
        <p:nvSpPr>
          <p:cNvPr id="533" name="Google Shape;533;p27"/>
          <p:cNvSpPr txBox="1"/>
          <p:nvPr/>
        </p:nvSpPr>
        <p:spPr>
          <a:xfrm>
            <a:off x="76192" y="8229688"/>
            <a:ext cx="6939300" cy="2385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7ABB57"/>
                </a:solidFill>
                <a:latin typeface="Calibri"/>
                <a:ea typeface="Calibri"/>
                <a:cs typeface="Calibri"/>
                <a:sym typeface="Calibri"/>
              </a:rPr>
              <a:t>4.3 Établir et maintenir des relations</a:t>
            </a:r>
            <a:endParaRPr/>
          </a:p>
          <a:p>
            <a:pPr marL="0" marR="0" lvl="0" indent="0" algn="l" rtl="0">
              <a:spcBef>
                <a:spcPts val="0"/>
              </a:spcBef>
              <a:spcAft>
                <a:spcPts val="0"/>
              </a:spcAft>
              <a:buNone/>
            </a:pPr>
            <a:endParaRPr sz="1400" b="1">
              <a:solidFill>
                <a:srgbClr val="50B4D9"/>
              </a:solidFill>
              <a:latin typeface="Calibri"/>
              <a:ea typeface="Calibri"/>
              <a:cs typeface="Calibri"/>
              <a:sym typeface="Calibri"/>
            </a:endParaRPr>
          </a:p>
          <a:p>
            <a:pPr marL="171450" marR="0" lvl="0" indent="-171450" algn="l" rtl="0">
              <a:spcBef>
                <a:spcPts val="0"/>
              </a:spcBef>
              <a:spcAft>
                <a:spcPts val="0"/>
              </a:spcAft>
              <a:buClr>
                <a:schemeClr val="dk1"/>
              </a:buClr>
              <a:buSzPts val="1150"/>
              <a:buFont typeface="Arial"/>
              <a:buChar char="•"/>
            </a:pPr>
            <a:r>
              <a:rPr lang="en-GB" sz="1150" b="1">
                <a:solidFill>
                  <a:schemeClr val="dk1"/>
                </a:solidFill>
                <a:latin typeface="Calibri"/>
                <a:ea typeface="Calibri"/>
                <a:cs typeface="Calibri"/>
                <a:sym typeface="Calibri"/>
              </a:rPr>
              <a:t>Mises à jour régulières :</a:t>
            </a:r>
            <a:r>
              <a:rPr lang="en-GB" sz="1150">
                <a:solidFill>
                  <a:schemeClr val="dk1"/>
                </a:solidFill>
                <a:latin typeface="Calibri"/>
                <a:ea typeface="Calibri"/>
                <a:cs typeface="Calibri"/>
                <a:sym typeface="Calibri"/>
              </a:rPr>
              <a:t> Tenir tous les partenaires régulièrement informés des activités, des succès et des besoins du café par le biais de bulletins d'information, de rapports ou de réunions.</a:t>
            </a:r>
            <a:endParaRPr/>
          </a:p>
          <a:p>
            <a:pPr marL="171450" marR="0" lvl="0" indent="-171450" algn="l" rtl="0">
              <a:spcBef>
                <a:spcPts val="0"/>
              </a:spcBef>
              <a:spcAft>
                <a:spcPts val="0"/>
              </a:spcAft>
              <a:buClr>
                <a:schemeClr val="dk1"/>
              </a:buClr>
              <a:buSzPts val="1150"/>
              <a:buFont typeface="Arial"/>
              <a:buChar char="•"/>
            </a:pPr>
            <a:r>
              <a:rPr lang="en-GB" sz="1150" b="1">
                <a:solidFill>
                  <a:schemeClr val="dk1"/>
                </a:solidFill>
                <a:latin typeface="Calibri"/>
                <a:ea typeface="Calibri"/>
                <a:cs typeface="Calibri"/>
                <a:sym typeface="Calibri"/>
              </a:rPr>
              <a:t>Possibilités de retour d'information :</a:t>
            </a:r>
            <a:r>
              <a:rPr lang="en-GB" sz="1150">
                <a:solidFill>
                  <a:schemeClr val="dk1"/>
                </a:solidFill>
                <a:latin typeface="Calibri"/>
                <a:ea typeface="Calibri"/>
                <a:cs typeface="Calibri"/>
                <a:sym typeface="Calibri"/>
              </a:rPr>
              <a:t> Encourager les partenaires à fournir un retour d'information et à suggérer des améliorations afin que le partenariat reste réactif et dynamique.</a:t>
            </a:r>
            <a:endParaRPr/>
          </a:p>
          <a:p>
            <a:pPr marL="171450" marR="0" lvl="0" indent="-171450" algn="l" rtl="0">
              <a:spcBef>
                <a:spcPts val="0"/>
              </a:spcBef>
              <a:spcAft>
                <a:spcPts val="0"/>
              </a:spcAft>
              <a:buClr>
                <a:schemeClr val="dk1"/>
              </a:buClr>
              <a:buSzPts val="1150"/>
              <a:buFont typeface="Arial"/>
              <a:buChar char="•"/>
            </a:pPr>
            <a:r>
              <a:rPr lang="en-GB" sz="1150" b="1">
                <a:solidFill>
                  <a:schemeClr val="dk1"/>
                </a:solidFill>
                <a:latin typeface="Calibri"/>
                <a:ea typeface="Calibri"/>
                <a:cs typeface="Calibri"/>
                <a:sym typeface="Calibri"/>
              </a:rPr>
              <a:t>Célébrer les succès :</a:t>
            </a:r>
            <a:r>
              <a:rPr lang="en-GB" sz="1150">
                <a:solidFill>
                  <a:schemeClr val="dk1"/>
                </a:solidFill>
                <a:latin typeface="Calibri"/>
                <a:ea typeface="Calibri"/>
                <a:cs typeface="Calibri"/>
                <a:sym typeface="Calibri"/>
              </a:rPr>
              <a:t> Reconnaissez et célébrez les réalisations et les étapes importantes du café avec vos partenaires, en reconnaissant leur contribution à son succès.</a:t>
            </a:r>
            <a:endParaRPr/>
          </a:p>
          <a:p>
            <a:pPr marL="171450" marR="0" lvl="0" indent="-171450" algn="l" rtl="0">
              <a:spcBef>
                <a:spcPts val="0"/>
              </a:spcBef>
              <a:spcAft>
                <a:spcPts val="0"/>
              </a:spcAft>
              <a:buClr>
                <a:schemeClr val="dk1"/>
              </a:buClr>
              <a:buSzPts val="1150"/>
              <a:buFont typeface="Arial"/>
              <a:buChar char="•"/>
            </a:pPr>
            <a:r>
              <a:rPr lang="en-GB" sz="1150" b="1">
                <a:solidFill>
                  <a:schemeClr val="dk1"/>
                </a:solidFill>
                <a:latin typeface="Calibri"/>
                <a:ea typeface="Calibri"/>
                <a:cs typeface="Calibri"/>
                <a:sym typeface="Calibri"/>
              </a:rPr>
              <a:t>Examiner les partenariats chaque année :</a:t>
            </a:r>
            <a:r>
              <a:rPr lang="en-GB" sz="1150">
                <a:solidFill>
                  <a:schemeClr val="dk1"/>
                </a:solidFill>
                <a:latin typeface="Calibri"/>
                <a:ea typeface="Calibri"/>
                <a:cs typeface="Calibri"/>
                <a:sym typeface="Calibri"/>
              </a:rPr>
              <a:t> Évaluer chaque année l'efficacité de chaque partenariat afin de s'assurer qu'il répond toujours aux besoins du café et de procéder aux ajustements nécessaires.</a:t>
            </a:r>
            <a:endParaRPr/>
          </a:p>
          <a:p>
            <a:pPr marL="171450" marR="0" lvl="0" indent="-171450" algn="l" rtl="0">
              <a:spcBef>
                <a:spcPts val="0"/>
              </a:spcBef>
              <a:spcAft>
                <a:spcPts val="0"/>
              </a:spcAft>
              <a:buClr>
                <a:schemeClr val="dk1"/>
              </a:buClr>
              <a:buSzPts val="1150"/>
              <a:buFont typeface="Arial"/>
              <a:buChar char="•"/>
            </a:pPr>
            <a:r>
              <a:rPr lang="en-GB" sz="1150" b="1">
                <a:solidFill>
                  <a:schemeClr val="dk1"/>
                </a:solidFill>
                <a:latin typeface="Calibri"/>
                <a:ea typeface="Calibri"/>
                <a:cs typeface="Calibri"/>
                <a:sym typeface="Calibri"/>
              </a:rPr>
              <a:t>Normes éthiques :</a:t>
            </a:r>
            <a:r>
              <a:rPr lang="en-GB" sz="1150">
                <a:solidFill>
                  <a:schemeClr val="dk1"/>
                </a:solidFill>
                <a:latin typeface="Calibri"/>
                <a:ea typeface="Calibri"/>
                <a:cs typeface="Calibri"/>
                <a:sym typeface="Calibri"/>
              </a:rPr>
              <a:t> Veiller à ce que tous les partenariats respectent des normes éthiques élevées, en particulier dans les relations qui concernent les populations vulnérables telles que les migrants et les réfugiés.</a:t>
            </a:r>
            <a:endParaRPr/>
          </a:p>
        </p:txBody>
      </p:sp>
      <p:grpSp>
        <p:nvGrpSpPr>
          <p:cNvPr id="534" name="Google Shape;534;p27"/>
          <p:cNvGrpSpPr/>
          <p:nvPr/>
        </p:nvGrpSpPr>
        <p:grpSpPr>
          <a:xfrm>
            <a:off x="414122" y="7110486"/>
            <a:ext cx="2528226" cy="1046177"/>
            <a:chOff x="5681508" y="5035168"/>
            <a:chExt cx="1406601" cy="582050"/>
          </a:xfrm>
        </p:grpSpPr>
        <p:grpSp>
          <p:nvGrpSpPr>
            <p:cNvPr id="535" name="Google Shape;535;p27"/>
            <p:cNvGrpSpPr/>
            <p:nvPr/>
          </p:nvGrpSpPr>
          <p:grpSpPr>
            <a:xfrm>
              <a:off x="6271456" y="5052748"/>
              <a:ext cx="320570" cy="564130"/>
              <a:chOff x="6271456" y="5052748"/>
              <a:chExt cx="320570" cy="564130"/>
            </a:xfrm>
          </p:grpSpPr>
          <p:sp>
            <p:nvSpPr>
              <p:cNvPr id="536" name="Google Shape;536;p27"/>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37" name="Google Shape;537;p27"/>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38" name="Google Shape;538;p27"/>
            <p:cNvGrpSpPr/>
            <p:nvPr/>
          </p:nvGrpSpPr>
          <p:grpSpPr>
            <a:xfrm>
              <a:off x="5681508" y="5035168"/>
              <a:ext cx="560955" cy="582050"/>
              <a:chOff x="5681508" y="5035168"/>
              <a:chExt cx="560955" cy="582050"/>
            </a:xfrm>
          </p:grpSpPr>
          <p:sp>
            <p:nvSpPr>
              <p:cNvPr id="539" name="Google Shape;539;p27"/>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40" name="Google Shape;540;p27"/>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541" name="Google Shape;541;p27"/>
              <p:cNvGrpSpPr/>
              <p:nvPr/>
            </p:nvGrpSpPr>
            <p:grpSpPr>
              <a:xfrm>
                <a:off x="5898463" y="5035168"/>
                <a:ext cx="344000" cy="581799"/>
                <a:chOff x="5898463" y="5035168"/>
                <a:chExt cx="344000" cy="581799"/>
              </a:xfrm>
            </p:grpSpPr>
            <p:sp>
              <p:nvSpPr>
                <p:cNvPr id="542" name="Google Shape;542;p27"/>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43" name="Google Shape;543;p27"/>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544" name="Google Shape;544;p27"/>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45" name="Google Shape;545;p27"/>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46" name="Google Shape;546;p27"/>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47" name="Google Shape;547;p27"/>
            <p:cNvGrpSpPr/>
            <p:nvPr/>
          </p:nvGrpSpPr>
          <p:grpSpPr>
            <a:xfrm>
              <a:off x="6615687" y="5133568"/>
              <a:ext cx="269367" cy="473526"/>
              <a:chOff x="6615687" y="5133568"/>
              <a:chExt cx="269367" cy="473526"/>
            </a:xfrm>
          </p:grpSpPr>
          <p:sp>
            <p:nvSpPr>
              <p:cNvPr id="548" name="Google Shape;548;p27"/>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49" name="Google Shape;549;p27"/>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50" name="Google Shape;550;p27"/>
            <p:cNvGrpSpPr/>
            <p:nvPr/>
          </p:nvGrpSpPr>
          <p:grpSpPr>
            <a:xfrm>
              <a:off x="6890349" y="5271792"/>
              <a:ext cx="197760" cy="335077"/>
              <a:chOff x="6890349" y="5271792"/>
              <a:chExt cx="197760" cy="335077"/>
            </a:xfrm>
          </p:grpSpPr>
          <p:sp>
            <p:nvSpPr>
              <p:cNvPr id="551" name="Google Shape;551;p27"/>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52" name="Google Shape;552;p27"/>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553" name="Google Shape;553;p27"/>
          <p:cNvSpPr txBox="1"/>
          <p:nvPr/>
        </p:nvSpPr>
        <p:spPr>
          <a:xfrm>
            <a:off x="2424075" y="1334300"/>
            <a:ext cx="2411700" cy="567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50" b="1">
                <a:solidFill>
                  <a:srgbClr val="0C2D45"/>
                </a:solidFill>
                <a:latin typeface="Calibri"/>
                <a:ea typeface="Calibri"/>
                <a:cs typeface="Calibri"/>
                <a:sym typeface="Calibri"/>
              </a:rPr>
              <a:t>Développer des activités communes : </a:t>
            </a:r>
            <a:r>
              <a:rPr lang="en-GB" sz="1150">
                <a:solidFill>
                  <a:srgbClr val="0C2D45"/>
                </a:solidFill>
                <a:latin typeface="Calibri"/>
                <a:ea typeface="Calibri"/>
                <a:cs typeface="Calibri"/>
                <a:sym typeface="Calibri"/>
              </a:rPr>
              <a:t>Planifiez des activités qui peuvent impliquer directement les partenaires, telles que des événements culturels, des ateliers, qui peuvent être organisés au café.</a:t>
            </a:r>
            <a:endParaRPr sz="1150">
              <a:solidFill>
                <a:schemeClr val="dk1"/>
              </a:solidFill>
            </a:endParaRPr>
          </a:p>
          <a:p>
            <a:pPr marL="0" lvl="0" indent="0" algn="l" rtl="0">
              <a:spcBef>
                <a:spcPts val="0"/>
              </a:spcBef>
              <a:spcAft>
                <a:spcPts val="0"/>
              </a:spcAft>
              <a:buNone/>
            </a:pPr>
            <a:endParaRPr sz="1150">
              <a:solidFill>
                <a:srgbClr val="0C2D45"/>
              </a:solidFill>
              <a:latin typeface="Calibri"/>
              <a:ea typeface="Calibri"/>
              <a:cs typeface="Calibri"/>
              <a:sym typeface="Calibri"/>
            </a:endParaRPr>
          </a:p>
          <a:p>
            <a:pPr marL="0" lvl="0" indent="0" algn="l" rtl="0">
              <a:spcBef>
                <a:spcPts val="0"/>
              </a:spcBef>
              <a:spcAft>
                <a:spcPts val="0"/>
              </a:spcAft>
              <a:buNone/>
            </a:pPr>
            <a:endParaRPr sz="1150">
              <a:solidFill>
                <a:srgbClr val="0C2D45"/>
              </a:solidFill>
              <a:latin typeface="Calibri"/>
              <a:ea typeface="Calibri"/>
              <a:cs typeface="Calibri"/>
              <a:sym typeface="Calibri"/>
            </a:endParaRPr>
          </a:p>
          <a:p>
            <a:pPr marL="0" lvl="0" indent="0" algn="l" rtl="0">
              <a:spcBef>
                <a:spcPts val="0"/>
              </a:spcBef>
              <a:spcAft>
                <a:spcPts val="0"/>
              </a:spcAft>
              <a:buNone/>
            </a:pPr>
            <a:r>
              <a:rPr lang="en-GB" sz="1150" b="1">
                <a:solidFill>
                  <a:schemeClr val="lt1"/>
                </a:solidFill>
                <a:highlight>
                  <a:srgbClr val="7ABB57"/>
                </a:highlight>
                <a:latin typeface="Calibri"/>
                <a:ea typeface="Calibri"/>
                <a:cs typeface="Calibri"/>
                <a:sym typeface="Calibri"/>
              </a:rPr>
              <a:t>EXEMPLE</a:t>
            </a:r>
            <a:endParaRPr sz="1150">
              <a:solidFill>
                <a:schemeClr val="dk1"/>
              </a:solidFill>
            </a:endParaRPr>
          </a:p>
          <a:p>
            <a:pPr marL="0" lvl="0" indent="0" algn="l" rtl="0">
              <a:spcBef>
                <a:spcPts val="0"/>
              </a:spcBef>
              <a:spcAft>
                <a:spcPts val="0"/>
              </a:spcAft>
              <a:buNone/>
            </a:pPr>
            <a:endParaRPr sz="1150">
              <a:solidFill>
                <a:srgbClr val="0C2D45"/>
              </a:solidFill>
              <a:latin typeface="Calibri"/>
              <a:ea typeface="Calibri"/>
              <a:cs typeface="Calibri"/>
              <a:sym typeface="Calibri"/>
            </a:endParaRPr>
          </a:p>
          <a:p>
            <a:pPr marL="0" lvl="0" indent="0" algn="l" rtl="0">
              <a:spcBef>
                <a:spcPts val="0"/>
              </a:spcBef>
              <a:spcAft>
                <a:spcPts val="0"/>
              </a:spcAft>
              <a:buNone/>
            </a:pPr>
            <a:r>
              <a:rPr lang="en-GB" sz="1150">
                <a:solidFill>
                  <a:srgbClr val="0C2D45"/>
                </a:solidFill>
                <a:latin typeface="Calibri"/>
                <a:ea typeface="Calibri"/>
                <a:cs typeface="Calibri"/>
                <a:sym typeface="Calibri"/>
              </a:rPr>
              <a:t>Objectifs du partenaire : Les artisans locaux et les organisations culturelles visent à mettre en valeur la diversité culturelle et à promouvoir les arts locaux.</a:t>
            </a:r>
            <a:endParaRPr sz="1150">
              <a:solidFill>
                <a:schemeClr val="dk1"/>
              </a:solidFill>
            </a:endParaRPr>
          </a:p>
          <a:p>
            <a:pPr marL="0" lvl="0" indent="0" algn="l" rtl="0">
              <a:spcBef>
                <a:spcPts val="0"/>
              </a:spcBef>
              <a:spcAft>
                <a:spcPts val="0"/>
              </a:spcAft>
              <a:buNone/>
            </a:pPr>
            <a:endParaRPr sz="1150">
              <a:solidFill>
                <a:srgbClr val="0C2D45"/>
              </a:solidFill>
              <a:latin typeface="Calibri"/>
              <a:ea typeface="Calibri"/>
              <a:cs typeface="Calibri"/>
              <a:sym typeface="Calibri"/>
            </a:endParaRPr>
          </a:p>
          <a:p>
            <a:pPr marL="0" lvl="0" indent="0" algn="l" rtl="0">
              <a:spcBef>
                <a:spcPts val="0"/>
              </a:spcBef>
              <a:spcAft>
                <a:spcPts val="0"/>
              </a:spcAft>
              <a:buNone/>
            </a:pPr>
            <a:r>
              <a:rPr lang="en-GB" sz="1150">
                <a:solidFill>
                  <a:srgbClr val="0C2D45"/>
                </a:solidFill>
                <a:latin typeface="Calibri"/>
                <a:ea typeface="Calibri"/>
                <a:cs typeface="Calibri"/>
                <a:sym typeface="Calibri"/>
              </a:rPr>
              <a:t>Alignement sur les besoins du café : Le café doit créer un environnement culturellement riche qui célèbre la diversité et éduque la communauté. Organisez des journées mensuelles du patrimoine culturel en partenariat avec ces parties prenantes, avec des spectacles ou des ateliers de musique, de danse, d'artisanat traditionnel et des démonstrations de cuisine, transformant ainsi le café en un centre dynamique d'échanges culturels qui attire un public varié et favorise la compréhension multiculturelle.</a:t>
            </a:r>
            <a:endParaRPr sz="1150">
              <a:solidFill>
                <a:schemeClr val="dk1"/>
              </a:solidFill>
            </a:endParaRPr>
          </a:p>
        </p:txBody>
      </p:sp>
      <p:sp>
        <p:nvSpPr>
          <p:cNvPr id="554" name="Google Shape;554;p27"/>
          <p:cNvSpPr txBox="1"/>
          <p:nvPr/>
        </p:nvSpPr>
        <p:spPr>
          <a:xfrm>
            <a:off x="4835775" y="1334300"/>
            <a:ext cx="2528100" cy="726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50" b="1">
                <a:solidFill>
                  <a:srgbClr val="0C2D45"/>
                </a:solidFill>
                <a:latin typeface="Calibri"/>
                <a:ea typeface="Calibri"/>
                <a:cs typeface="Calibri"/>
                <a:sym typeface="Calibri"/>
              </a:rPr>
              <a:t>Organiser des événements de mise en réseau : </a:t>
            </a:r>
            <a:r>
              <a:rPr lang="en-GB" sz="1150">
                <a:solidFill>
                  <a:srgbClr val="0C2D45"/>
                </a:solidFill>
                <a:latin typeface="Calibri"/>
                <a:ea typeface="Calibri"/>
                <a:cs typeface="Calibri"/>
                <a:sym typeface="Calibri"/>
              </a:rPr>
              <a:t>Réunissez régulièrement tous les partenaires pour des événements de mise en réseau afin de discuter des progrès, de partager des idées et d'approfondir les relations.</a:t>
            </a:r>
            <a:endParaRPr sz="1150">
              <a:solidFill>
                <a:schemeClr val="dk1"/>
              </a:solidFill>
            </a:endParaRPr>
          </a:p>
          <a:p>
            <a:pPr marL="0" lvl="0" indent="0" algn="l" rtl="0">
              <a:spcBef>
                <a:spcPts val="0"/>
              </a:spcBef>
              <a:spcAft>
                <a:spcPts val="0"/>
              </a:spcAft>
              <a:buNone/>
            </a:pPr>
            <a:endParaRPr sz="1150">
              <a:solidFill>
                <a:srgbClr val="0C2D45"/>
              </a:solidFill>
              <a:latin typeface="Calibri"/>
              <a:ea typeface="Calibri"/>
              <a:cs typeface="Calibri"/>
              <a:sym typeface="Calibri"/>
            </a:endParaRPr>
          </a:p>
          <a:p>
            <a:pPr marL="0" lvl="0" indent="0" algn="l" rtl="0">
              <a:spcBef>
                <a:spcPts val="0"/>
              </a:spcBef>
              <a:spcAft>
                <a:spcPts val="0"/>
              </a:spcAft>
              <a:buNone/>
            </a:pPr>
            <a:endParaRPr sz="1150">
              <a:solidFill>
                <a:srgbClr val="0C2D45"/>
              </a:solidFill>
              <a:latin typeface="Calibri"/>
              <a:ea typeface="Calibri"/>
              <a:cs typeface="Calibri"/>
              <a:sym typeface="Calibri"/>
            </a:endParaRPr>
          </a:p>
          <a:p>
            <a:pPr marL="0" lvl="0" indent="0" algn="l" rtl="0">
              <a:spcBef>
                <a:spcPts val="0"/>
              </a:spcBef>
              <a:spcAft>
                <a:spcPts val="0"/>
              </a:spcAft>
              <a:buNone/>
            </a:pPr>
            <a:r>
              <a:rPr lang="en-GB" sz="1150" b="1">
                <a:solidFill>
                  <a:schemeClr val="lt1"/>
                </a:solidFill>
                <a:highlight>
                  <a:srgbClr val="7ABB57"/>
                </a:highlight>
                <a:latin typeface="Calibri"/>
                <a:ea typeface="Calibri"/>
                <a:cs typeface="Calibri"/>
                <a:sym typeface="Calibri"/>
              </a:rPr>
              <a:t>EXEMPLE</a:t>
            </a:r>
            <a:endParaRPr sz="1150">
              <a:solidFill>
                <a:schemeClr val="dk1"/>
              </a:solidFill>
            </a:endParaRPr>
          </a:p>
          <a:p>
            <a:pPr marL="0" lvl="0" indent="0" algn="l" rtl="0">
              <a:spcBef>
                <a:spcPts val="0"/>
              </a:spcBef>
              <a:spcAft>
                <a:spcPts val="0"/>
              </a:spcAft>
              <a:buNone/>
            </a:pPr>
            <a:endParaRPr sz="1150" b="1">
              <a:solidFill>
                <a:schemeClr val="lt1"/>
              </a:solidFill>
              <a:highlight>
                <a:srgbClr val="7ABB57"/>
              </a:highlight>
              <a:latin typeface="Calibri"/>
              <a:ea typeface="Calibri"/>
              <a:cs typeface="Calibri"/>
              <a:sym typeface="Calibri"/>
            </a:endParaRPr>
          </a:p>
          <a:p>
            <a:pPr marL="0" lvl="0" indent="0" algn="l" rtl="0">
              <a:spcBef>
                <a:spcPts val="0"/>
              </a:spcBef>
              <a:spcAft>
                <a:spcPts val="0"/>
              </a:spcAft>
              <a:buNone/>
            </a:pPr>
            <a:r>
              <a:rPr lang="en-GB" sz="1150">
                <a:solidFill>
                  <a:srgbClr val="0C2D45"/>
                </a:solidFill>
                <a:latin typeface="Calibri"/>
                <a:ea typeface="Calibri"/>
                <a:cs typeface="Calibri"/>
                <a:sym typeface="Calibri"/>
              </a:rPr>
              <a:t>Objectifs des partenaires : Les prestataires de soins de santé peuvent chercher à atteindre des segments plus larges de la communauté par le biais de l'éducation à la santé, tandis que les ONG axées sur les services aux migrants et aux réfugiés peuvent chercher à diffuser des informations sur la santé. </a:t>
            </a:r>
            <a:endParaRPr sz="1150">
              <a:solidFill>
                <a:schemeClr val="dk1"/>
              </a:solidFill>
            </a:endParaRPr>
          </a:p>
          <a:p>
            <a:pPr marL="0" lvl="0" indent="0" algn="l" rtl="0">
              <a:spcBef>
                <a:spcPts val="0"/>
              </a:spcBef>
              <a:spcAft>
                <a:spcPts val="0"/>
              </a:spcAft>
              <a:buNone/>
            </a:pPr>
            <a:endParaRPr sz="1150">
              <a:solidFill>
                <a:srgbClr val="0C2D45"/>
              </a:solidFill>
              <a:latin typeface="Calibri"/>
              <a:ea typeface="Calibri"/>
              <a:cs typeface="Calibri"/>
              <a:sym typeface="Calibri"/>
            </a:endParaRPr>
          </a:p>
          <a:p>
            <a:pPr marL="0" lvl="0" indent="0" algn="l" rtl="0">
              <a:spcBef>
                <a:spcPts val="0"/>
              </a:spcBef>
              <a:spcAft>
                <a:spcPts val="0"/>
              </a:spcAft>
              <a:buNone/>
            </a:pPr>
            <a:r>
              <a:rPr lang="en-GB" sz="1150">
                <a:solidFill>
                  <a:srgbClr val="0C2D45"/>
                </a:solidFill>
                <a:latin typeface="Calibri"/>
                <a:ea typeface="Calibri"/>
                <a:cs typeface="Calibri"/>
                <a:sym typeface="Calibri"/>
              </a:rPr>
              <a:t>Alignement sur les besoins du café : Le café doit soutenir la santé et le bien-être de ses clients et fournir des informations et des services utiles. Organisez des journées trimestrielles de la santé et du bien-être au café en collaboration avec ces partenaires. Les prestataires de soins de santé pourraient proposer des examens de santé gratuits ou des ateliers sur le bien-être, et les ONG pourraient organiser des séminaires sur les droits et les services offerts aux migrants. Ces événements constituent des opportunités de mise en réseau, où les partenaires du café peuvent se rencontrer et discuter de la manière d'améliorer leurs services, de partager des ressources et de planifier de futurs efforts de collaboration.</a:t>
            </a:r>
            <a:endParaRPr sz="115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grpSp>
        <p:nvGrpSpPr>
          <p:cNvPr id="559" name="Google Shape;559;p28"/>
          <p:cNvGrpSpPr/>
          <p:nvPr/>
        </p:nvGrpSpPr>
        <p:grpSpPr>
          <a:xfrm>
            <a:off x="4579153" y="4140541"/>
            <a:ext cx="2528226" cy="1046177"/>
            <a:chOff x="5681508" y="5035168"/>
            <a:chExt cx="1406601" cy="582050"/>
          </a:xfrm>
        </p:grpSpPr>
        <p:grpSp>
          <p:nvGrpSpPr>
            <p:cNvPr id="560" name="Google Shape;560;p28"/>
            <p:cNvGrpSpPr/>
            <p:nvPr/>
          </p:nvGrpSpPr>
          <p:grpSpPr>
            <a:xfrm>
              <a:off x="6271456" y="5052748"/>
              <a:ext cx="320570" cy="564130"/>
              <a:chOff x="6271456" y="5052748"/>
              <a:chExt cx="320570" cy="564130"/>
            </a:xfrm>
          </p:grpSpPr>
          <p:sp>
            <p:nvSpPr>
              <p:cNvPr id="561" name="Google Shape;561;p28"/>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62" name="Google Shape;562;p28"/>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63" name="Google Shape;563;p28"/>
            <p:cNvGrpSpPr/>
            <p:nvPr/>
          </p:nvGrpSpPr>
          <p:grpSpPr>
            <a:xfrm>
              <a:off x="5681508" y="5035168"/>
              <a:ext cx="560955" cy="582050"/>
              <a:chOff x="5681508" y="5035168"/>
              <a:chExt cx="560955" cy="582050"/>
            </a:xfrm>
          </p:grpSpPr>
          <p:sp>
            <p:nvSpPr>
              <p:cNvPr id="564" name="Google Shape;564;p28"/>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65" name="Google Shape;565;p28"/>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566" name="Google Shape;566;p28"/>
              <p:cNvGrpSpPr/>
              <p:nvPr/>
            </p:nvGrpSpPr>
            <p:grpSpPr>
              <a:xfrm>
                <a:off x="5898463" y="5035168"/>
                <a:ext cx="344000" cy="581799"/>
                <a:chOff x="5898463" y="5035168"/>
                <a:chExt cx="344000" cy="581799"/>
              </a:xfrm>
            </p:grpSpPr>
            <p:sp>
              <p:nvSpPr>
                <p:cNvPr id="567" name="Google Shape;567;p28"/>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68" name="Google Shape;568;p28"/>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569" name="Google Shape;569;p28"/>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70" name="Google Shape;570;p28"/>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71" name="Google Shape;571;p28"/>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72" name="Google Shape;572;p28"/>
            <p:cNvGrpSpPr/>
            <p:nvPr/>
          </p:nvGrpSpPr>
          <p:grpSpPr>
            <a:xfrm>
              <a:off x="6615687" y="5133568"/>
              <a:ext cx="269367" cy="473526"/>
              <a:chOff x="6615687" y="5133568"/>
              <a:chExt cx="269367" cy="473526"/>
            </a:xfrm>
          </p:grpSpPr>
          <p:sp>
            <p:nvSpPr>
              <p:cNvPr id="573" name="Google Shape;573;p28"/>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74" name="Google Shape;574;p28"/>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575" name="Google Shape;575;p28"/>
            <p:cNvGrpSpPr/>
            <p:nvPr/>
          </p:nvGrpSpPr>
          <p:grpSpPr>
            <a:xfrm>
              <a:off x="6890349" y="5271792"/>
              <a:ext cx="197760" cy="335077"/>
              <a:chOff x="6890349" y="5271792"/>
              <a:chExt cx="197760" cy="335077"/>
            </a:xfrm>
          </p:grpSpPr>
          <p:sp>
            <p:nvSpPr>
              <p:cNvPr id="576" name="Google Shape;576;p28"/>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77" name="Google Shape;577;p28"/>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578" name="Google Shape;578;p28"/>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21</a:t>
            </a:fld>
            <a:endParaRPr/>
          </a:p>
        </p:txBody>
      </p:sp>
      <p:sp>
        <p:nvSpPr>
          <p:cNvPr id="579" name="Google Shape;579;p28"/>
          <p:cNvSpPr txBox="1"/>
          <p:nvPr/>
        </p:nvSpPr>
        <p:spPr>
          <a:xfrm>
            <a:off x="4549769" y="-90347"/>
            <a:ext cx="2653227" cy="118023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50B4D9"/>
              </a:buClr>
              <a:buSzPts val="14000"/>
              <a:buFont typeface="Arial"/>
              <a:buNone/>
            </a:pPr>
            <a:r>
              <a:rPr lang="en-GB" sz="14000" b="1">
                <a:solidFill>
                  <a:srgbClr val="50B4D9"/>
                </a:solidFill>
                <a:latin typeface="Calibri"/>
                <a:ea typeface="Calibri"/>
                <a:cs typeface="Calibri"/>
                <a:sym typeface="Calibri"/>
              </a:rPr>
              <a:t>05</a:t>
            </a:r>
            <a:endParaRPr/>
          </a:p>
        </p:txBody>
      </p:sp>
      <p:sp>
        <p:nvSpPr>
          <p:cNvPr id="580" name="Google Shape;580;p28"/>
          <p:cNvSpPr txBox="1"/>
          <p:nvPr/>
        </p:nvSpPr>
        <p:spPr>
          <a:xfrm>
            <a:off x="492249" y="5514307"/>
            <a:ext cx="6539538" cy="41227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 </a:t>
            </a:r>
            <a:endParaRPr/>
          </a:p>
        </p:txBody>
      </p:sp>
      <p:grpSp>
        <p:nvGrpSpPr>
          <p:cNvPr id="581" name="Google Shape;581;p28"/>
          <p:cNvGrpSpPr/>
          <p:nvPr/>
        </p:nvGrpSpPr>
        <p:grpSpPr>
          <a:xfrm>
            <a:off x="6728746" y="1572369"/>
            <a:ext cx="599475" cy="592866"/>
            <a:chOff x="6422427" y="8453541"/>
            <a:chExt cx="599475" cy="592866"/>
          </a:xfrm>
        </p:grpSpPr>
        <p:grpSp>
          <p:nvGrpSpPr>
            <p:cNvPr id="582" name="Google Shape;582;p28"/>
            <p:cNvGrpSpPr/>
            <p:nvPr/>
          </p:nvGrpSpPr>
          <p:grpSpPr>
            <a:xfrm>
              <a:off x="6422427" y="8453541"/>
              <a:ext cx="599475" cy="592866"/>
              <a:chOff x="5349648" y="4916915"/>
              <a:chExt cx="241526" cy="238863"/>
            </a:xfrm>
          </p:grpSpPr>
          <p:sp>
            <p:nvSpPr>
              <p:cNvPr id="583" name="Google Shape;583;p28"/>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84" name="Google Shape;584;p28"/>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85" name="Google Shape;585;p28"/>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86" name="Google Shape;586;p28"/>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87" name="Google Shape;587;p28"/>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88" name="Google Shape;588;p28"/>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89" name="Google Shape;589;p28"/>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90" name="Google Shape;590;p28"/>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591" name="Google Shape;591;p28"/>
            <p:cNvSpPr/>
            <p:nvPr/>
          </p:nvSpPr>
          <p:spPr>
            <a:xfrm flipH="1">
              <a:off x="6498901" y="8517578"/>
              <a:ext cx="78829" cy="79078"/>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592" name="Google Shape;592;p28"/>
          <p:cNvSpPr txBox="1"/>
          <p:nvPr/>
        </p:nvSpPr>
        <p:spPr>
          <a:xfrm>
            <a:off x="0" y="1952550"/>
            <a:ext cx="4673100" cy="908700"/>
          </a:xfrm>
          <a:prstGeom prst="rect">
            <a:avLst/>
          </a:prstGeom>
          <a:solidFill>
            <a:srgbClr val="F3745D"/>
          </a:solidFill>
          <a:ln>
            <a:noFill/>
          </a:ln>
        </p:spPr>
        <p:txBody>
          <a:bodyPr spcFirstLastPara="1" wrap="square" lIns="91425" tIns="45700" rIns="91425" bIns="45700" anchor="ctr" anchorCtr="0">
            <a:noAutofit/>
          </a:bodyPr>
          <a:lstStyle/>
          <a:p>
            <a:pPr marL="311150" marR="0" lvl="0" indent="0" algn="l" rtl="0">
              <a:lnSpc>
                <a:spcPct val="111250"/>
              </a:lnSpc>
              <a:spcBef>
                <a:spcPts val="0"/>
              </a:spcBef>
              <a:spcAft>
                <a:spcPts val="0"/>
              </a:spcAft>
              <a:buClr>
                <a:schemeClr val="lt1"/>
              </a:buClr>
              <a:buSzPts val="3200"/>
              <a:buFont typeface="Arial"/>
              <a:buNone/>
            </a:pPr>
            <a:r>
              <a:rPr lang="en-GB" sz="3200" b="1" i="0">
                <a:solidFill>
                  <a:schemeClr val="lt1"/>
                </a:solidFill>
                <a:latin typeface="Calibri"/>
                <a:ea typeface="Calibri"/>
                <a:cs typeface="Calibri"/>
                <a:sym typeface="Calibri"/>
              </a:rPr>
              <a:t>Opérations </a:t>
            </a:r>
            <a:endParaRPr sz="3200" b="1" i="0">
              <a:solidFill>
                <a:schemeClr val="lt1"/>
              </a:solidFill>
              <a:latin typeface="Calibri"/>
              <a:ea typeface="Calibri"/>
              <a:cs typeface="Calibri"/>
              <a:sym typeface="Calibri"/>
            </a:endParaRPr>
          </a:p>
          <a:p>
            <a:pPr marL="311150" marR="0" lvl="0" indent="0" algn="l" rtl="0">
              <a:lnSpc>
                <a:spcPct val="111249"/>
              </a:lnSpc>
              <a:spcBef>
                <a:spcPts val="0"/>
              </a:spcBef>
              <a:spcAft>
                <a:spcPts val="0"/>
              </a:spcAft>
              <a:buClr>
                <a:schemeClr val="lt1"/>
              </a:buClr>
              <a:buSzPts val="3200"/>
              <a:buFont typeface="Arial"/>
              <a:buNone/>
            </a:pPr>
            <a:r>
              <a:rPr lang="en-GB" sz="3200" b="1" i="0">
                <a:solidFill>
                  <a:schemeClr val="lt1"/>
                </a:solidFill>
                <a:latin typeface="Calibri"/>
                <a:ea typeface="Calibri"/>
                <a:cs typeface="Calibri"/>
                <a:sym typeface="Calibri"/>
              </a:rPr>
              <a:t>d</a:t>
            </a:r>
            <a:r>
              <a:rPr lang="en-GB" sz="3200" b="1">
                <a:solidFill>
                  <a:schemeClr val="lt1"/>
                </a:solidFill>
                <a:latin typeface="Calibri"/>
                <a:ea typeface="Calibri"/>
                <a:cs typeface="Calibri"/>
                <a:sym typeface="Calibri"/>
              </a:rPr>
              <a:t>es</a:t>
            </a:r>
            <a:r>
              <a:rPr lang="en-GB" sz="3200" b="1" i="0">
                <a:solidFill>
                  <a:schemeClr val="lt1"/>
                </a:solidFill>
                <a:latin typeface="Calibri"/>
                <a:ea typeface="Calibri"/>
                <a:cs typeface="Calibri"/>
                <a:sym typeface="Calibri"/>
              </a:rPr>
              <a:t> Café de solidarité </a:t>
            </a:r>
            <a:endParaRPr/>
          </a:p>
        </p:txBody>
      </p:sp>
      <p:pic>
        <p:nvPicPr>
          <p:cNvPr id="593" name="Google Shape;593;p28" descr="Connection concepts with climbing ropes"/>
          <p:cNvPicPr preferRelativeResize="0"/>
          <p:nvPr/>
        </p:nvPicPr>
        <p:blipFill rotWithShape="1">
          <a:blip r:embed="rId3">
            <a:alphaModFix/>
          </a:blip>
          <a:srcRect l="-153" t="27196" r="153" b="25663"/>
          <a:stretch/>
        </p:blipFill>
        <p:spPr>
          <a:xfrm>
            <a:off x="-1709" y="2861148"/>
            <a:ext cx="7559675" cy="2375754"/>
          </a:xfrm>
          <a:prstGeom prst="rect">
            <a:avLst/>
          </a:prstGeom>
          <a:noFill/>
          <a:ln>
            <a:noFill/>
          </a:ln>
        </p:spPr>
      </p:pic>
      <p:sp>
        <p:nvSpPr>
          <p:cNvPr id="594" name="Google Shape;594;p28"/>
          <p:cNvSpPr txBox="1"/>
          <p:nvPr/>
        </p:nvSpPr>
        <p:spPr>
          <a:xfrm>
            <a:off x="222597" y="5292386"/>
            <a:ext cx="6980399" cy="52245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50">
                <a:solidFill>
                  <a:schemeClr val="dk1"/>
                </a:solidFill>
                <a:latin typeface="Calibri"/>
                <a:ea typeface="Calibri"/>
                <a:cs typeface="Calibri"/>
                <a:sym typeface="Calibri"/>
              </a:rPr>
              <a:t>L'élaboration de directives opérationnelles pratiques pour un café solidaire implique la définition de procédures et de normes claires qui garantissent une gestion quotidienne sans heurts, tout en tenant compte de la mission unique et de la nature communautaire du café. Voici quelques éléments clés à inclure dans vos directives opérationnelles :</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chemeClr val="dk1"/>
                </a:solidFill>
                <a:latin typeface="Calibri"/>
                <a:ea typeface="Calibri"/>
                <a:cs typeface="Calibri"/>
                <a:sym typeface="Calibri"/>
              </a:rPr>
              <a:t>1. gestion du personnel et des bénévoles</a:t>
            </a:r>
            <a:endParaRPr/>
          </a:p>
          <a:p>
            <a:pPr marL="497341" marR="0" lvl="1" indent="-171449" algn="l" rtl="0">
              <a:spcBef>
                <a:spcPts val="0"/>
              </a:spcBef>
              <a:spcAft>
                <a:spcPts val="0"/>
              </a:spcAft>
              <a:buClr>
                <a:schemeClr val="dk1"/>
              </a:buClr>
              <a:buSzPts val="1150"/>
              <a:buFont typeface="Arial"/>
              <a:buChar char="•"/>
            </a:pPr>
            <a:r>
              <a:rPr lang="en-GB" sz="1150" b="1" i="0" u="none" strike="noStrike" cap="none">
                <a:solidFill>
                  <a:schemeClr val="dk1"/>
                </a:solidFill>
                <a:latin typeface="Calibri"/>
                <a:ea typeface="Calibri"/>
                <a:cs typeface="Calibri"/>
                <a:sym typeface="Calibri"/>
              </a:rPr>
              <a:t>Recrutement et formation :</a:t>
            </a:r>
            <a:r>
              <a:rPr lang="en-GB" sz="1150" b="0" i="0" u="none" strike="noStrike" cap="none">
                <a:solidFill>
                  <a:schemeClr val="dk1"/>
                </a:solidFill>
                <a:latin typeface="Calibri"/>
                <a:ea typeface="Calibri"/>
                <a:cs typeface="Calibri"/>
                <a:sym typeface="Calibri"/>
              </a:rPr>
              <a:t> Élaborer une stratégie de recrutement globale pour le personnel et les bénévoles, qui mette l'accent sur la diversité et l'inclusion. Dispensez une formation approfondie sur le soutien interculturel, l'exploration linguistique, l'empathie et la sensibilité culturelle, ainsi que sur les tâches spécifiques liées à leur rôle.</a:t>
            </a:r>
            <a:endParaRPr/>
          </a:p>
          <a:p>
            <a:pPr marL="497341" marR="0" lvl="1" indent="-171449" algn="l" rtl="0">
              <a:spcBef>
                <a:spcPts val="0"/>
              </a:spcBef>
              <a:spcAft>
                <a:spcPts val="0"/>
              </a:spcAft>
              <a:buClr>
                <a:schemeClr val="dk1"/>
              </a:buClr>
              <a:buSzPts val="1150"/>
              <a:buFont typeface="Arial"/>
              <a:buChar char="•"/>
            </a:pPr>
            <a:r>
              <a:rPr lang="en-GB" sz="1150" b="1" i="0" u="none" strike="noStrike" cap="none">
                <a:solidFill>
                  <a:schemeClr val="dk1"/>
                </a:solidFill>
                <a:latin typeface="Calibri"/>
                <a:ea typeface="Calibri"/>
                <a:cs typeface="Calibri"/>
                <a:sym typeface="Calibri"/>
              </a:rPr>
              <a:t>Horaires et responsabilités :</a:t>
            </a:r>
            <a:r>
              <a:rPr lang="en-GB" sz="1150" b="0" i="0" u="none" strike="noStrike" cap="none">
                <a:solidFill>
                  <a:schemeClr val="dk1"/>
                </a:solidFill>
                <a:latin typeface="Calibri"/>
                <a:ea typeface="Calibri"/>
                <a:cs typeface="Calibri"/>
                <a:sym typeface="Calibri"/>
              </a:rPr>
              <a:t> Vous devrez concevoir un système de planification fiable afin de garantir une couverture adéquate du personnel pendant toutes les heures d'ouverture. Définissez clairement les rôles et les responsabilités de chaque poste afin d'éviter les chevauchements et d'assurer la couverture de toutes les tâches nécessaires.</a:t>
            </a:r>
            <a:endParaRPr/>
          </a:p>
          <a:p>
            <a:pPr marL="497341" marR="0" lvl="1" indent="-171449" algn="l" rtl="0">
              <a:spcBef>
                <a:spcPts val="0"/>
              </a:spcBef>
              <a:spcAft>
                <a:spcPts val="0"/>
              </a:spcAft>
              <a:buClr>
                <a:schemeClr val="dk1"/>
              </a:buClr>
              <a:buSzPts val="1150"/>
              <a:buFont typeface="Arial"/>
              <a:buChar char="•"/>
            </a:pPr>
            <a:r>
              <a:rPr lang="en-GB" sz="1150" b="1" i="0" u="none" strike="noStrike" cap="none">
                <a:solidFill>
                  <a:schemeClr val="dk1"/>
                </a:solidFill>
                <a:latin typeface="Calibri"/>
                <a:ea typeface="Calibri"/>
                <a:cs typeface="Calibri"/>
                <a:sym typeface="Calibri"/>
              </a:rPr>
              <a:t>Envisagez de fournir au personnel et aux bénévoles un t-shirt à l'effigie de la marque </a:t>
            </a:r>
            <a:r>
              <a:rPr lang="en-GB" sz="1150" b="0" i="0" u="none" strike="noStrike" cap="none">
                <a:solidFill>
                  <a:schemeClr val="dk1"/>
                </a:solidFill>
                <a:latin typeface="Calibri"/>
                <a:ea typeface="Calibri"/>
                <a:cs typeface="Calibri"/>
                <a:sym typeface="Calibri"/>
              </a:rPr>
              <a:t>afin de créer une apparence cohérente pour tous les membres de l'équipe, ce qui peut donner à l'environnement du café un aspect plus professionnel et plus organisé. Ces t-shirts contribuent à promouvoir visuellement la marque et l'éthique du café. Le fait de porter la même tenue vestimentaire peut renforcer le sentiment d'unité et d'appartenance à l'équipe parmi le personnel et les bénévoles.  Les uniformes peuvent également susciter un sentiment de fierté et d'appartenance, motivant les membres de l'équipe à remplir leur rôle avec enthousiasme et engagement.</a:t>
            </a:r>
            <a:endParaRPr/>
          </a:p>
          <a:p>
            <a:pPr marL="497341" marR="0" lvl="1" indent="-171449" algn="l" rtl="0">
              <a:spcBef>
                <a:spcPts val="0"/>
              </a:spcBef>
              <a:spcAft>
                <a:spcPts val="0"/>
              </a:spcAft>
              <a:buClr>
                <a:schemeClr val="dk1"/>
              </a:buClr>
              <a:buSzPts val="1150"/>
              <a:buFont typeface="Arial"/>
              <a:buChar char="•"/>
            </a:pPr>
            <a:r>
              <a:rPr lang="en-GB" sz="1150" b="1" i="0" u="none" strike="noStrike" cap="none">
                <a:solidFill>
                  <a:schemeClr val="dk1"/>
                </a:solidFill>
                <a:latin typeface="Calibri"/>
                <a:ea typeface="Calibri"/>
                <a:cs typeface="Calibri"/>
                <a:sym typeface="Calibri"/>
              </a:rPr>
              <a:t>Évaluer régulièrement le </a:t>
            </a:r>
            <a:r>
              <a:rPr lang="en-GB" sz="1150" b="0" i="0" u="none" strike="noStrike" cap="none">
                <a:solidFill>
                  <a:schemeClr val="dk1"/>
                </a:solidFill>
                <a:latin typeface="Calibri"/>
                <a:ea typeface="Calibri"/>
                <a:cs typeface="Calibri"/>
                <a:sym typeface="Calibri"/>
              </a:rPr>
              <a:t>personnel et les bénévoles afin de fournir un retour d'information et d'identifier les domaines à améliorer. Cela permet de garantir des normes de service élevées et le développement personnel des membres de l'équipe.</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chemeClr val="dk1"/>
                </a:solidFill>
                <a:latin typeface="Calibri"/>
                <a:ea typeface="Calibri"/>
                <a:cs typeface="Calibri"/>
                <a:sym typeface="Calibri"/>
              </a:rPr>
              <a:t>2. 	Normes de service </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Fixer des normes élevées pour la communauté des cafés, en mettant l'accent sur le respect, l'inclusion et une attitude accueillante à l'égard de tous les clients, en particulier les migrants et les réfugiés.</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En cas de problème, mettez en place une procédure transparente de traitement des problèmes, des plaintes et du retour d'information. Veillez à ce que le personnel soit formé pour réagir efficacement et à ce qu'il soit équipé pour résoudre rapidement les problèmes.</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Maintenir des normes de propreté strictes dans toutes les zones du café, en particulier lorsqu'il s'agit de préparer des aliments. Former régulièrement le personnel et les bénévoles aux bonnes pratiques d'hygiène.</a:t>
            </a:r>
            <a:endParaRPr/>
          </a:p>
          <a:p>
            <a:pPr marL="497341" marR="0" lvl="1" indent="-171449" algn="l" rtl="0">
              <a:spcBef>
                <a:spcPts val="0"/>
              </a:spcBef>
              <a:spcAft>
                <a:spcPts val="0"/>
              </a:spcAft>
              <a:buClr>
                <a:schemeClr val="dk1"/>
              </a:buClr>
              <a:buSzPts val="1150"/>
              <a:buFont typeface="Arial"/>
              <a:buChar char="•"/>
            </a:pPr>
            <a:r>
              <a:rPr lang="en-GB" sz="1150" b="0" i="0" u="none" strike="noStrike" cap="none">
                <a:solidFill>
                  <a:schemeClr val="dk1"/>
                </a:solidFill>
                <a:latin typeface="Calibri"/>
                <a:ea typeface="Calibri"/>
                <a:cs typeface="Calibri"/>
                <a:sym typeface="Calibri"/>
              </a:rPr>
              <a:t>Mettre en œuvre des protocoles de sécurité pour prévenir les accidents et assurer le bien-être des usagers et du personnel. Inclure des procédures d'urgence et des exercices de sécurité réguliers.</a:t>
            </a:r>
            <a:endParaRPr/>
          </a:p>
          <a:p>
            <a:pPr marL="497341" marR="0" lvl="1" indent="-98424" algn="l" rtl="0">
              <a:spcBef>
                <a:spcPts val="0"/>
              </a:spcBef>
              <a:spcAft>
                <a:spcPts val="0"/>
              </a:spcAft>
              <a:buClr>
                <a:schemeClr val="dk1"/>
              </a:buClr>
              <a:buSzPts val="1150"/>
              <a:buFont typeface="Arial"/>
              <a:buNone/>
            </a:pPr>
            <a:endParaRPr sz="1150" b="0" i="0" u="none" strike="noStrike" cap="non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29"/>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22</a:t>
            </a:fld>
            <a:endParaRPr/>
          </a:p>
        </p:txBody>
      </p:sp>
      <p:sp>
        <p:nvSpPr>
          <p:cNvPr id="600" name="Google Shape;600;p29"/>
          <p:cNvSpPr txBox="1"/>
          <p:nvPr/>
        </p:nvSpPr>
        <p:spPr>
          <a:xfrm>
            <a:off x="307145" y="469500"/>
            <a:ext cx="4436948" cy="188181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rgbClr val="0C2D45"/>
              </a:buClr>
              <a:buSzPts val="1200"/>
              <a:buFont typeface="Arial"/>
              <a:buAutoNum type="arabicPeriod" startAt="3"/>
            </a:pPr>
            <a:r>
              <a:rPr lang="en-GB" sz="1200" b="1" i="0">
                <a:solidFill>
                  <a:srgbClr val="0C2D45"/>
                </a:solidFill>
                <a:latin typeface="Calibri"/>
                <a:ea typeface="Calibri"/>
                <a:cs typeface="Calibri"/>
                <a:sym typeface="Calibri"/>
              </a:rPr>
              <a:t>Budget et comptabilité </a:t>
            </a:r>
            <a:endParaRPr/>
          </a:p>
          <a:p>
            <a:pPr marL="266700" marR="0" lvl="0" indent="0" algn="l" rtl="0">
              <a:lnSpc>
                <a:spcPct val="100000"/>
              </a:lnSpc>
              <a:spcBef>
                <a:spcPts val="0"/>
              </a:spcBef>
              <a:spcAft>
                <a:spcPts val="0"/>
              </a:spcAft>
              <a:buClr>
                <a:srgbClr val="0C2D45"/>
              </a:buClr>
              <a:buSzPts val="1200"/>
              <a:buFont typeface="Arial"/>
              <a:buNone/>
            </a:pPr>
            <a:r>
              <a:rPr lang="en-GB" sz="1200" b="0" i="0">
                <a:solidFill>
                  <a:srgbClr val="0C2D45"/>
                </a:solidFill>
                <a:latin typeface="Calibri"/>
                <a:ea typeface="Calibri"/>
                <a:cs typeface="Calibri"/>
                <a:sym typeface="Calibri"/>
              </a:rPr>
              <a:t>Tenir des registres détaillés de toutes les transactions financières. Élaborer un budget annuel qui couvre les coûts opérationnels, les dépenses imprévues et les économies pour les projets futurs. Examiner et développer régulièrement les sources de revenus, par exemple le parrainage et la collecte de fonds, afin d'assurer la viabilité financière.</a:t>
            </a:r>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r>
              <a:rPr lang="en-GB" sz="1200" b="1" i="0">
                <a:solidFill>
                  <a:srgbClr val="0C2D45"/>
                </a:solidFill>
                <a:latin typeface="Calibri"/>
                <a:ea typeface="Calibri"/>
                <a:cs typeface="Calibri"/>
                <a:sym typeface="Calibri"/>
              </a:rPr>
              <a:t>4.    Gestion des aliments et des boissons</a:t>
            </a:r>
            <a:endParaRPr/>
          </a:p>
          <a:p>
            <a:pPr marL="266700" marR="0" lvl="0" indent="0" algn="l" rtl="0">
              <a:lnSpc>
                <a:spcPct val="100000"/>
              </a:lnSpc>
              <a:spcBef>
                <a:spcPts val="0"/>
              </a:spcBef>
              <a:spcAft>
                <a:spcPts val="0"/>
              </a:spcAft>
              <a:buClr>
                <a:srgbClr val="0C2D45"/>
              </a:buClr>
              <a:buSzPts val="1200"/>
              <a:buFont typeface="Arial"/>
              <a:buNone/>
            </a:pPr>
            <a:r>
              <a:rPr lang="en-GB" sz="1200" b="0" i="0">
                <a:solidFill>
                  <a:srgbClr val="0C2D45"/>
                </a:solidFill>
                <a:latin typeface="Calibri"/>
                <a:ea typeface="Calibri"/>
                <a:cs typeface="Calibri"/>
                <a:sym typeface="Calibri"/>
              </a:rPr>
              <a:t>Bien entendu, un café doit proposer une offre solide de nourriture et de boissons reflétant notre dynamique multiculturelle. Veillez à proposer un menu qui reflète la diversité culturelle de la communauté. Mettez régulièrement le menu à jour pour intégrer les commentaires et la disponibilité saisonnière des ingrédients. Consultez notre Guide ACTIN des activités extrascolaires, qui contient une section consacrée à l'alimentation et à la nutrition et une activité d'échange de recettes du patrimoine. </a:t>
            </a:r>
            <a:br>
              <a:rPr lang="en-GB" sz="1200" b="0" i="0">
                <a:solidFill>
                  <a:srgbClr val="0C2D45"/>
                </a:solidFill>
                <a:latin typeface="Calibri"/>
                <a:ea typeface="Calibri"/>
                <a:cs typeface="Calibri"/>
                <a:sym typeface="Calibri"/>
              </a:rPr>
            </a:br>
            <a:endParaRPr sz="1200" b="0" i="0">
              <a:solidFill>
                <a:srgbClr val="0C2D45"/>
              </a:solidFill>
              <a:latin typeface="Calibri"/>
              <a:ea typeface="Calibri"/>
              <a:cs typeface="Calibri"/>
              <a:sym typeface="Calibri"/>
            </a:endParaRPr>
          </a:p>
          <a:p>
            <a:pPr marL="266700" marR="0" lvl="0" indent="0" algn="l" rtl="0">
              <a:lnSpc>
                <a:spcPct val="100000"/>
              </a:lnSpc>
              <a:spcBef>
                <a:spcPts val="0"/>
              </a:spcBef>
              <a:spcAft>
                <a:spcPts val="0"/>
              </a:spcAft>
              <a:buClr>
                <a:srgbClr val="0C2D45"/>
              </a:buClr>
              <a:buSzPts val="1200"/>
              <a:buFont typeface="Arial"/>
              <a:buNone/>
            </a:pPr>
            <a:r>
              <a:rPr lang="en-GB" sz="1200" b="0" i="0">
                <a:solidFill>
                  <a:srgbClr val="0C2D45"/>
                </a:solidFill>
                <a:latin typeface="Calibri"/>
                <a:ea typeface="Calibri"/>
                <a:cs typeface="Calibri"/>
                <a:sym typeface="Calibri"/>
              </a:rPr>
              <a:t>N'oubliez pas que de nombreux réfugiés n'ont pas la possibilité de cuisiner dans leur logement, alors collaborez avec eux pour rassembler des recettes authentiques. Ils peuvent ainsi s'assurer que la nourriture leur permet de se rapprocher de leur pays d'origine et leur offre une plateforme pour partager leur culture.</a:t>
            </a:r>
            <a:endParaRPr/>
          </a:p>
          <a:p>
            <a:pPr marL="266700" marR="0" lvl="0" indent="0" algn="l" rtl="0">
              <a:lnSpc>
                <a:spcPct val="100000"/>
              </a:lnSpc>
              <a:spcBef>
                <a:spcPts val="0"/>
              </a:spcBef>
              <a:spcAft>
                <a:spcPts val="0"/>
              </a:spcAft>
              <a:buClr>
                <a:srgbClr val="0C2D45"/>
              </a:buClr>
              <a:buSzPts val="1200"/>
              <a:buFont typeface="Arial"/>
              <a:buNone/>
            </a:pPr>
            <a:endParaRPr sz="120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r>
              <a:rPr lang="en-GB" sz="1200" b="1" i="0">
                <a:solidFill>
                  <a:srgbClr val="0C2D45"/>
                </a:solidFill>
                <a:latin typeface="Calibri"/>
                <a:ea typeface="Calibri"/>
                <a:cs typeface="Calibri"/>
                <a:sym typeface="Calibri"/>
              </a:rPr>
              <a:t>5 Engagement culturel et communautaire</a:t>
            </a:r>
            <a:endParaRPr/>
          </a:p>
          <a:p>
            <a:pPr marL="360363" marR="0" lvl="0" indent="-360363" algn="l" rtl="0">
              <a:lnSpc>
                <a:spcPct val="100000"/>
              </a:lnSpc>
              <a:spcBef>
                <a:spcPts val="0"/>
              </a:spcBef>
              <a:spcAft>
                <a:spcPts val="0"/>
              </a:spcAft>
              <a:buClr>
                <a:srgbClr val="0C2D45"/>
              </a:buClr>
              <a:buSzPts val="1200"/>
              <a:buFont typeface="Arial"/>
              <a:buNone/>
            </a:pPr>
            <a:r>
              <a:rPr lang="en-GB" sz="1200" b="0" i="0">
                <a:solidFill>
                  <a:srgbClr val="0C2D45"/>
                </a:solidFill>
                <a:latin typeface="Calibri"/>
                <a:ea typeface="Calibri"/>
                <a:cs typeface="Calibri"/>
                <a:sym typeface="Calibri"/>
              </a:rPr>
              <a:t>        Planifier et exécuter des événements réguliers qui engagent différents segments.</a:t>
            </a:r>
            <a:endParaRPr/>
          </a:p>
          <a:p>
            <a:pPr marL="266700" marR="0" lvl="0" indent="-266700" algn="l" rtl="0">
              <a:lnSpc>
                <a:spcPct val="100000"/>
              </a:lnSpc>
              <a:spcBef>
                <a:spcPts val="0"/>
              </a:spcBef>
              <a:spcAft>
                <a:spcPts val="0"/>
              </a:spcAft>
              <a:buClr>
                <a:srgbClr val="0C2D45"/>
              </a:buClr>
              <a:buSzPts val="1200"/>
              <a:buFont typeface="Arial"/>
              <a:buNone/>
            </a:pPr>
            <a:r>
              <a:rPr lang="en-GB" sz="1200" b="0" i="0">
                <a:solidFill>
                  <a:srgbClr val="0C2D45"/>
                </a:solidFill>
                <a:latin typeface="Calibri"/>
                <a:ea typeface="Calibri"/>
                <a:cs typeface="Calibri"/>
                <a:sym typeface="Calibri"/>
              </a:rPr>
              <a:t>        de la communauté, tels que des soirées culturelles, des échanges linguistiques et des ateliers éducatifs.    Là encore, reportez-vous à notre Guide des activités périscolaires, qui peut constituer la base d'un programme d'engagement culturel et communautaire diversifié et attrayant. Voici quelques idées tirées du guide </a:t>
            </a:r>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0C2D45"/>
              </a:solidFill>
              <a:latin typeface="Calibri"/>
              <a:ea typeface="Calibri"/>
              <a:cs typeface="Calibri"/>
              <a:sym typeface="Calibri"/>
            </a:endParaRPr>
          </a:p>
          <a:p>
            <a:pPr marL="360363" marR="0" lvl="0" indent="0" algn="l" rtl="0">
              <a:lnSpc>
                <a:spcPct val="100000"/>
              </a:lnSpc>
              <a:spcBef>
                <a:spcPts val="0"/>
              </a:spcBef>
              <a:spcAft>
                <a:spcPts val="0"/>
              </a:spcAft>
              <a:buClr>
                <a:srgbClr val="0C2D45"/>
              </a:buClr>
              <a:buSzPts val="1200"/>
              <a:buFont typeface="Arial"/>
              <a:buNone/>
            </a:pPr>
            <a:r>
              <a:rPr lang="en-GB" sz="1200" b="1" i="0">
                <a:solidFill>
                  <a:srgbClr val="0C2D45"/>
                </a:solidFill>
                <a:latin typeface="Calibri"/>
                <a:ea typeface="Calibri"/>
                <a:cs typeface="Calibri"/>
                <a:sym typeface="Calibri"/>
              </a:rPr>
              <a:t>Contes, musique et théâtre (section 3.1)</a:t>
            </a:r>
            <a:endParaRPr/>
          </a:p>
          <a:p>
            <a:pPr marL="531813" marR="0" lvl="0" indent="-171450" algn="l" rtl="0">
              <a:lnSpc>
                <a:spcPct val="100000"/>
              </a:lnSpc>
              <a:spcBef>
                <a:spcPts val="0"/>
              </a:spcBef>
              <a:spcAft>
                <a:spcPts val="0"/>
              </a:spcAft>
              <a:buClr>
                <a:srgbClr val="0C2D45"/>
              </a:buClr>
              <a:buSzPts val="1200"/>
              <a:buFont typeface="Arial"/>
              <a:buChar char="•"/>
            </a:pPr>
            <a:r>
              <a:rPr lang="en-GB" sz="1200" b="0" i="0">
                <a:solidFill>
                  <a:srgbClr val="0C2D45"/>
                </a:solidFill>
                <a:latin typeface="Calibri"/>
                <a:ea typeface="Calibri"/>
                <a:cs typeface="Calibri"/>
                <a:sym typeface="Calibri"/>
              </a:rPr>
              <a:t>Événements : Organisez régulièrement des soirées de contes et des spectacles musicaux qui reflètent les diverses cultures de la communauté. Ces événements peuvent être de puissants vecteurs de partage d'expériences et de patrimoine.</a:t>
            </a:r>
            <a:endParaRPr/>
          </a:p>
          <a:p>
            <a:pPr marL="360363" marR="0" lvl="0" indent="0" algn="l" rtl="0">
              <a:lnSpc>
                <a:spcPct val="100000"/>
              </a:lnSpc>
              <a:spcBef>
                <a:spcPts val="0"/>
              </a:spcBef>
              <a:spcAft>
                <a:spcPts val="0"/>
              </a:spcAft>
              <a:buClr>
                <a:srgbClr val="0C2D45"/>
              </a:buClr>
              <a:buSzPts val="1200"/>
              <a:buFont typeface="Arial"/>
              <a:buNone/>
            </a:pPr>
            <a:endParaRPr sz="1200" b="0" i="0">
              <a:solidFill>
                <a:srgbClr val="0C2D45"/>
              </a:solidFill>
              <a:latin typeface="Calibri"/>
              <a:ea typeface="Calibri"/>
              <a:cs typeface="Calibri"/>
              <a:sym typeface="Calibri"/>
            </a:endParaRPr>
          </a:p>
          <a:p>
            <a:pPr marL="360363" marR="0" lvl="0" indent="0" algn="l" rtl="0">
              <a:lnSpc>
                <a:spcPct val="100000"/>
              </a:lnSpc>
              <a:spcBef>
                <a:spcPts val="0"/>
              </a:spcBef>
              <a:spcAft>
                <a:spcPts val="0"/>
              </a:spcAft>
              <a:buClr>
                <a:srgbClr val="0C2D45"/>
              </a:buClr>
              <a:buSzPts val="1200"/>
              <a:buFont typeface="Arial"/>
              <a:buNone/>
            </a:pPr>
            <a:r>
              <a:rPr lang="en-GB" sz="1200" b="1" i="0">
                <a:solidFill>
                  <a:srgbClr val="0C2D45"/>
                </a:solidFill>
                <a:latin typeface="Calibri"/>
                <a:ea typeface="Calibri"/>
                <a:cs typeface="Calibri"/>
                <a:sym typeface="Calibri"/>
              </a:rPr>
              <a:t>Activités de créativité (section 3.2)</a:t>
            </a:r>
            <a:endParaRPr/>
          </a:p>
          <a:p>
            <a:pPr marL="531813" marR="0" lvl="0" indent="-171450" algn="l" rtl="0">
              <a:lnSpc>
                <a:spcPct val="100000"/>
              </a:lnSpc>
              <a:spcBef>
                <a:spcPts val="0"/>
              </a:spcBef>
              <a:spcAft>
                <a:spcPts val="0"/>
              </a:spcAft>
              <a:buClr>
                <a:srgbClr val="0C2D45"/>
              </a:buClr>
              <a:buSzPts val="1200"/>
              <a:buFont typeface="Arial"/>
              <a:buChar char="•"/>
            </a:pPr>
            <a:r>
              <a:rPr lang="en-GB" sz="1200" b="0" i="0">
                <a:solidFill>
                  <a:srgbClr val="0C2D45"/>
                </a:solidFill>
                <a:latin typeface="Calibri"/>
                <a:ea typeface="Calibri"/>
                <a:cs typeface="Calibri"/>
                <a:sym typeface="Calibri"/>
              </a:rPr>
              <a:t> Ateliers d'artisanat : Proposer des ateliers d'art et d'artisanat qui permettent aux participants d'exprimer leur créativité tout en découvrant les traditions artistiques de différentes cultures, en donnant de la visibilité à diverses expressions culturelles et en encourageant un sentiment de fierté et d'accomplissement.</a:t>
            </a:r>
            <a:endParaRPr/>
          </a:p>
          <a:p>
            <a:pPr marL="531813" marR="0" lvl="0" indent="-95250" algn="l" rtl="0">
              <a:lnSpc>
                <a:spcPct val="100000"/>
              </a:lnSpc>
              <a:spcBef>
                <a:spcPts val="0"/>
              </a:spcBef>
              <a:spcAft>
                <a:spcPts val="0"/>
              </a:spcAft>
              <a:buClr>
                <a:srgbClr val="0C2D45"/>
              </a:buClr>
              <a:buSzPts val="1200"/>
              <a:buFont typeface="Arial"/>
              <a:buNone/>
            </a:pPr>
            <a:endParaRPr sz="1200" b="0" i="0">
              <a:solidFill>
                <a:srgbClr val="0C2D45"/>
              </a:solidFill>
              <a:latin typeface="Calibri"/>
              <a:ea typeface="Calibri"/>
              <a:cs typeface="Calibri"/>
              <a:sym typeface="Calibri"/>
            </a:endParaRPr>
          </a:p>
          <a:p>
            <a:pPr marL="360363" marR="0" lvl="0" indent="0" algn="l" rtl="0">
              <a:lnSpc>
                <a:spcPct val="100000"/>
              </a:lnSpc>
              <a:spcBef>
                <a:spcPts val="0"/>
              </a:spcBef>
              <a:spcAft>
                <a:spcPts val="0"/>
              </a:spcAft>
              <a:buClr>
                <a:srgbClr val="0C2D45"/>
              </a:buClr>
              <a:buSzPts val="1200"/>
              <a:buFont typeface="Arial"/>
              <a:buNone/>
            </a:pPr>
            <a:r>
              <a:rPr lang="en-GB" sz="1200" b="1" i="0">
                <a:solidFill>
                  <a:srgbClr val="0C2D45"/>
                </a:solidFill>
                <a:latin typeface="Calibri"/>
                <a:ea typeface="Calibri"/>
                <a:cs typeface="Calibri"/>
                <a:sym typeface="Calibri"/>
              </a:rPr>
              <a:t> Nature (section 3.4)</a:t>
            </a:r>
            <a:endParaRPr/>
          </a:p>
          <a:p>
            <a:pPr marL="541338" marR="0" lvl="0" indent="-180975" algn="l" rtl="0">
              <a:lnSpc>
                <a:spcPct val="100000"/>
              </a:lnSpc>
              <a:spcBef>
                <a:spcPts val="0"/>
              </a:spcBef>
              <a:spcAft>
                <a:spcPts val="0"/>
              </a:spcAft>
              <a:buClr>
                <a:srgbClr val="0C2D45"/>
              </a:buClr>
              <a:buSzPts val="1200"/>
              <a:buFont typeface="Arial"/>
              <a:buChar char="•"/>
            </a:pPr>
            <a:r>
              <a:rPr lang="en-GB" sz="1200" b="0" i="0">
                <a:solidFill>
                  <a:srgbClr val="0C2D45"/>
                </a:solidFill>
                <a:latin typeface="Calibri"/>
                <a:ea typeface="Calibri"/>
                <a:cs typeface="Calibri"/>
                <a:sym typeface="Calibri"/>
              </a:rPr>
              <a:t> Activités de plein air : Organiser des promenades dans la nature, des clubs de jardinage ou des événements de sensibilisation à l'environnement, en encourageant nos groupes à se rapprocher de l'environnement naturel local.</a:t>
            </a:r>
            <a:endParaRPr/>
          </a:p>
          <a:p>
            <a:pPr marL="360363" marR="0" lvl="0" indent="-284163" algn="l" rtl="0">
              <a:lnSpc>
                <a:spcPct val="100000"/>
              </a:lnSpc>
              <a:spcBef>
                <a:spcPts val="0"/>
              </a:spcBef>
              <a:spcAft>
                <a:spcPts val="0"/>
              </a:spcAft>
              <a:buClr>
                <a:srgbClr val="0C2D45"/>
              </a:buClr>
              <a:buSzPts val="1200"/>
              <a:buFont typeface="Arial"/>
              <a:buNone/>
            </a:pPr>
            <a:endParaRPr sz="1200" b="1" i="0">
              <a:solidFill>
                <a:srgbClr val="0C2D45"/>
              </a:solidFill>
              <a:latin typeface="Calibri"/>
              <a:ea typeface="Calibri"/>
              <a:cs typeface="Calibri"/>
              <a:sym typeface="Calibri"/>
            </a:endParaRPr>
          </a:p>
          <a:p>
            <a:pPr marL="360363" marR="0" lvl="0" indent="0" algn="l" rtl="0">
              <a:lnSpc>
                <a:spcPct val="100000"/>
              </a:lnSpc>
              <a:spcBef>
                <a:spcPts val="0"/>
              </a:spcBef>
              <a:spcAft>
                <a:spcPts val="0"/>
              </a:spcAft>
              <a:buClr>
                <a:srgbClr val="0C2D45"/>
              </a:buClr>
              <a:buSzPts val="1200"/>
              <a:buFont typeface="Arial"/>
              <a:buNone/>
            </a:pPr>
            <a:r>
              <a:rPr lang="en-GB" sz="1200" b="1" i="0">
                <a:solidFill>
                  <a:srgbClr val="0C2D45"/>
                </a:solidFill>
                <a:latin typeface="Calibri"/>
                <a:ea typeface="Calibri"/>
                <a:cs typeface="Calibri"/>
                <a:sym typeface="Calibri"/>
              </a:rPr>
              <a:t>Sport et loisirs (section 3.5)</a:t>
            </a:r>
            <a:endParaRPr/>
          </a:p>
          <a:p>
            <a:pPr marL="531813" marR="0" lvl="0" indent="-171450" algn="l" rtl="0">
              <a:lnSpc>
                <a:spcPct val="100000"/>
              </a:lnSpc>
              <a:spcBef>
                <a:spcPts val="0"/>
              </a:spcBef>
              <a:spcAft>
                <a:spcPts val="0"/>
              </a:spcAft>
              <a:buClr>
                <a:srgbClr val="0C2D45"/>
              </a:buClr>
              <a:buSzPts val="1200"/>
              <a:buFont typeface="Arial"/>
              <a:buChar char="•"/>
            </a:pPr>
            <a:r>
              <a:rPr lang="en-GB" sz="1200" b="0" i="0">
                <a:solidFill>
                  <a:srgbClr val="0C2D45"/>
                </a:solidFill>
                <a:latin typeface="Calibri"/>
                <a:ea typeface="Calibri"/>
                <a:cs typeface="Calibri"/>
                <a:sym typeface="Calibri"/>
              </a:rPr>
              <a:t>Renforcement de l'esprit d'équipe : Utiliser des activités sportives et récréatives pour encourager le travail d'équipe et l'esprit de communauté parmi les clients du café et les bénévoles.</a:t>
            </a:r>
            <a:endParaRPr/>
          </a:p>
          <a:p>
            <a:pPr marL="360363" marR="0" lvl="0" indent="0" algn="l" rtl="0">
              <a:lnSpc>
                <a:spcPct val="100000"/>
              </a:lnSpc>
              <a:spcBef>
                <a:spcPts val="0"/>
              </a:spcBef>
              <a:spcAft>
                <a:spcPts val="0"/>
              </a:spcAft>
              <a:buClr>
                <a:srgbClr val="0C2D45"/>
              </a:buClr>
              <a:buSzPts val="1200"/>
              <a:buFont typeface="Arial"/>
              <a:buNone/>
            </a:pPr>
            <a:endParaRPr sz="120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0C2D45"/>
              </a:solidFill>
              <a:latin typeface="Calibri"/>
              <a:ea typeface="Calibri"/>
              <a:cs typeface="Calibri"/>
              <a:sym typeface="Calibri"/>
            </a:endParaRPr>
          </a:p>
        </p:txBody>
      </p:sp>
      <p:grpSp>
        <p:nvGrpSpPr>
          <p:cNvPr id="601" name="Google Shape;601;p29"/>
          <p:cNvGrpSpPr/>
          <p:nvPr/>
        </p:nvGrpSpPr>
        <p:grpSpPr>
          <a:xfrm>
            <a:off x="4606329" y="9150149"/>
            <a:ext cx="2528226" cy="1046177"/>
            <a:chOff x="5681508" y="5035168"/>
            <a:chExt cx="1406601" cy="582050"/>
          </a:xfrm>
        </p:grpSpPr>
        <p:grpSp>
          <p:nvGrpSpPr>
            <p:cNvPr id="602" name="Google Shape;602;p29"/>
            <p:cNvGrpSpPr/>
            <p:nvPr/>
          </p:nvGrpSpPr>
          <p:grpSpPr>
            <a:xfrm>
              <a:off x="6271456" y="5052748"/>
              <a:ext cx="320570" cy="564130"/>
              <a:chOff x="6271456" y="5052748"/>
              <a:chExt cx="320570" cy="564130"/>
            </a:xfrm>
          </p:grpSpPr>
          <p:sp>
            <p:nvSpPr>
              <p:cNvPr id="603" name="Google Shape;603;p29"/>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04" name="Google Shape;604;p29"/>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05" name="Google Shape;605;p29"/>
            <p:cNvGrpSpPr/>
            <p:nvPr/>
          </p:nvGrpSpPr>
          <p:grpSpPr>
            <a:xfrm>
              <a:off x="5681508" y="5035168"/>
              <a:ext cx="560955" cy="582050"/>
              <a:chOff x="5681508" y="5035168"/>
              <a:chExt cx="560955" cy="582050"/>
            </a:xfrm>
          </p:grpSpPr>
          <p:sp>
            <p:nvSpPr>
              <p:cNvPr id="606" name="Google Shape;606;p29"/>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07" name="Google Shape;607;p29"/>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608" name="Google Shape;608;p29"/>
              <p:cNvGrpSpPr/>
              <p:nvPr/>
            </p:nvGrpSpPr>
            <p:grpSpPr>
              <a:xfrm>
                <a:off x="5898463" y="5035168"/>
                <a:ext cx="344000" cy="581799"/>
                <a:chOff x="5898463" y="5035168"/>
                <a:chExt cx="344000" cy="581799"/>
              </a:xfrm>
            </p:grpSpPr>
            <p:sp>
              <p:nvSpPr>
                <p:cNvPr id="609" name="Google Shape;609;p29"/>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10" name="Google Shape;610;p29"/>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611" name="Google Shape;611;p29"/>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12" name="Google Shape;612;p29"/>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13" name="Google Shape;613;p29"/>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14" name="Google Shape;614;p29"/>
            <p:cNvGrpSpPr/>
            <p:nvPr/>
          </p:nvGrpSpPr>
          <p:grpSpPr>
            <a:xfrm>
              <a:off x="6615687" y="5133568"/>
              <a:ext cx="269367" cy="473526"/>
              <a:chOff x="6615687" y="5133568"/>
              <a:chExt cx="269367" cy="473526"/>
            </a:xfrm>
          </p:grpSpPr>
          <p:sp>
            <p:nvSpPr>
              <p:cNvPr id="615" name="Google Shape;615;p29"/>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16" name="Google Shape;616;p29"/>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17" name="Google Shape;617;p29"/>
            <p:cNvGrpSpPr/>
            <p:nvPr/>
          </p:nvGrpSpPr>
          <p:grpSpPr>
            <a:xfrm>
              <a:off x="6890349" y="5271792"/>
              <a:ext cx="197760" cy="335077"/>
              <a:chOff x="6890349" y="5271792"/>
              <a:chExt cx="197760" cy="335077"/>
            </a:xfrm>
          </p:grpSpPr>
          <p:sp>
            <p:nvSpPr>
              <p:cNvPr id="618" name="Google Shape;618;p29"/>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19" name="Google Shape;619;p29"/>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pic>
        <p:nvPicPr>
          <p:cNvPr id="620" name="Google Shape;620;p29"/>
          <p:cNvPicPr preferRelativeResize="0"/>
          <p:nvPr/>
        </p:nvPicPr>
        <p:blipFill rotWithShape="1">
          <a:blip r:embed="rId3">
            <a:alphaModFix/>
          </a:blip>
          <a:srcRect/>
          <a:stretch/>
        </p:blipFill>
        <p:spPr>
          <a:xfrm>
            <a:off x="4767532" y="569380"/>
            <a:ext cx="2640597" cy="3445595"/>
          </a:xfrm>
          <a:prstGeom prst="rect">
            <a:avLst/>
          </a:prstGeom>
          <a:noFill/>
          <a:ln>
            <a:noFill/>
          </a:ln>
        </p:spPr>
      </p:pic>
      <p:pic>
        <p:nvPicPr>
          <p:cNvPr id="621" name="Google Shape;621;p29"/>
          <p:cNvPicPr preferRelativeResize="0"/>
          <p:nvPr/>
        </p:nvPicPr>
        <p:blipFill rotWithShape="1">
          <a:blip r:embed="rId4">
            <a:alphaModFix/>
          </a:blip>
          <a:srcRect/>
          <a:stretch/>
        </p:blipFill>
        <p:spPr>
          <a:xfrm>
            <a:off x="4810500" y="4625053"/>
            <a:ext cx="2467397" cy="3641400"/>
          </a:xfrm>
          <a:prstGeom prst="rect">
            <a:avLst/>
          </a:prstGeom>
          <a:noFill/>
          <a:ln>
            <a:noFill/>
          </a:ln>
        </p:spPr>
      </p:pic>
      <p:cxnSp>
        <p:nvCxnSpPr>
          <p:cNvPr id="622" name="Google Shape;622;p29"/>
          <p:cNvCxnSpPr/>
          <p:nvPr/>
        </p:nvCxnSpPr>
        <p:spPr>
          <a:xfrm>
            <a:off x="4854933" y="4391608"/>
            <a:ext cx="2279622" cy="0"/>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grpSp>
        <p:nvGrpSpPr>
          <p:cNvPr id="627" name="Google Shape;627;p30"/>
          <p:cNvGrpSpPr/>
          <p:nvPr/>
        </p:nvGrpSpPr>
        <p:grpSpPr>
          <a:xfrm>
            <a:off x="4579153" y="4140541"/>
            <a:ext cx="2528226" cy="1046177"/>
            <a:chOff x="5681508" y="5035168"/>
            <a:chExt cx="1406601" cy="582050"/>
          </a:xfrm>
        </p:grpSpPr>
        <p:grpSp>
          <p:nvGrpSpPr>
            <p:cNvPr id="628" name="Google Shape;628;p30"/>
            <p:cNvGrpSpPr/>
            <p:nvPr/>
          </p:nvGrpSpPr>
          <p:grpSpPr>
            <a:xfrm>
              <a:off x="6271456" y="5052748"/>
              <a:ext cx="320570" cy="564130"/>
              <a:chOff x="6271456" y="5052748"/>
              <a:chExt cx="320570" cy="564130"/>
            </a:xfrm>
          </p:grpSpPr>
          <p:sp>
            <p:nvSpPr>
              <p:cNvPr id="629" name="Google Shape;629;p30"/>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30" name="Google Shape;630;p30"/>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31" name="Google Shape;631;p30"/>
            <p:cNvGrpSpPr/>
            <p:nvPr/>
          </p:nvGrpSpPr>
          <p:grpSpPr>
            <a:xfrm>
              <a:off x="5681508" y="5035168"/>
              <a:ext cx="560955" cy="582050"/>
              <a:chOff x="5681508" y="5035168"/>
              <a:chExt cx="560955" cy="582050"/>
            </a:xfrm>
          </p:grpSpPr>
          <p:sp>
            <p:nvSpPr>
              <p:cNvPr id="632" name="Google Shape;632;p30"/>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33" name="Google Shape;633;p30"/>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634" name="Google Shape;634;p30"/>
              <p:cNvGrpSpPr/>
              <p:nvPr/>
            </p:nvGrpSpPr>
            <p:grpSpPr>
              <a:xfrm>
                <a:off x="5898463" y="5035168"/>
                <a:ext cx="344000" cy="581799"/>
                <a:chOff x="5898463" y="5035168"/>
                <a:chExt cx="344000" cy="581799"/>
              </a:xfrm>
            </p:grpSpPr>
            <p:sp>
              <p:nvSpPr>
                <p:cNvPr id="635" name="Google Shape;635;p30"/>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36" name="Google Shape;636;p30"/>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637" name="Google Shape;637;p30"/>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38" name="Google Shape;638;p30"/>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39" name="Google Shape;639;p30"/>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40" name="Google Shape;640;p30"/>
            <p:cNvGrpSpPr/>
            <p:nvPr/>
          </p:nvGrpSpPr>
          <p:grpSpPr>
            <a:xfrm>
              <a:off x="6615687" y="5133568"/>
              <a:ext cx="269367" cy="473526"/>
              <a:chOff x="6615687" y="5133568"/>
              <a:chExt cx="269367" cy="473526"/>
            </a:xfrm>
          </p:grpSpPr>
          <p:sp>
            <p:nvSpPr>
              <p:cNvPr id="641" name="Google Shape;641;p30"/>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42" name="Google Shape;642;p30"/>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43" name="Google Shape;643;p30"/>
            <p:cNvGrpSpPr/>
            <p:nvPr/>
          </p:nvGrpSpPr>
          <p:grpSpPr>
            <a:xfrm>
              <a:off x="6890349" y="5271792"/>
              <a:ext cx="197760" cy="335077"/>
              <a:chOff x="6890349" y="5271792"/>
              <a:chExt cx="197760" cy="335077"/>
            </a:xfrm>
          </p:grpSpPr>
          <p:sp>
            <p:nvSpPr>
              <p:cNvPr id="644" name="Google Shape;644;p30"/>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45" name="Google Shape;645;p30"/>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646" name="Google Shape;646;p30"/>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23</a:t>
            </a:fld>
            <a:endParaRPr/>
          </a:p>
        </p:txBody>
      </p:sp>
      <p:sp>
        <p:nvSpPr>
          <p:cNvPr id="647" name="Google Shape;647;p30"/>
          <p:cNvSpPr txBox="1"/>
          <p:nvPr/>
        </p:nvSpPr>
        <p:spPr>
          <a:xfrm>
            <a:off x="4549769" y="-90347"/>
            <a:ext cx="2653227" cy="118023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50B4D9"/>
              </a:buClr>
              <a:buSzPts val="14000"/>
              <a:buFont typeface="Arial"/>
              <a:buNone/>
            </a:pPr>
            <a:r>
              <a:rPr lang="en-GB" sz="14000" b="1">
                <a:solidFill>
                  <a:srgbClr val="50B4D9"/>
                </a:solidFill>
                <a:latin typeface="Calibri"/>
                <a:ea typeface="Calibri"/>
                <a:cs typeface="Calibri"/>
                <a:sym typeface="Calibri"/>
              </a:rPr>
              <a:t>06</a:t>
            </a:r>
            <a:endParaRPr/>
          </a:p>
        </p:txBody>
      </p:sp>
      <p:sp>
        <p:nvSpPr>
          <p:cNvPr id="648" name="Google Shape;648;p30"/>
          <p:cNvSpPr txBox="1"/>
          <p:nvPr/>
        </p:nvSpPr>
        <p:spPr>
          <a:xfrm>
            <a:off x="492249" y="5514307"/>
            <a:ext cx="6539538" cy="41227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 </a:t>
            </a:r>
            <a:endParaRPr/>
          </a:p>
        </p:txBody>
      </p:sp>
      <p:grpSp>
        <p:nvGrpSpPr>
          <p:cNvPr id="649" name="Google Shape;649;p30"/>
          <p:cNvGrpSpPr/>
          <p:nvPr/>
        </p:nvGrpSpPr>
        <p:grpSpPr>
          <a:xfrm>
            <a:off x="6728746" y="1572369"/>
            <a:ext cx="599475" cy="592866"/>
            <a:chOff x="6422427" y="8453541"/>
            <a:chExt cx="599475" cy="592866"/>
          </a:xfrm>
        </p:grpSpPr>
        <p:grpSp>
          <p:nvGrpSpPr>
            <p:cNvPr id="650" name="Google Shape;650;p30"/>
            <p:cNvGrpSpPr/>
            <p:nvPr/>
          </p:nvGrpSpPr>
          <p:grpSpPr>
            <a:xfrm>
              <a:off x="6422427" y="8453541"/>
              <a:ext cx="599475" cy="592866"/>
              <a:chOff x="5349648" y="4916915"/>
              <a:chExt cx="241526" cy="238863"/>
            </a:xfrm>
          </p:grpSpPr>
          <p:sp>
            <p:nvSpPr>
              <p:cNvPr id="651" name="Google Shape;651;p30"/>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52" name="Google Shape;652;p30"/>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53" name="Google Shape;653;p30"/>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54" name="Google Shape;654;p30"/>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55" name="Google Shape;655;p30"/>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56" name="Google Shape;656;p30"/>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57" name="Google Shape;657;p30"/>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58" name="Google Shape;658;p30"/>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659" name="Google Shape;659;p30"/>
            <p:cNvSpPr/>
            <p:nvPr/>
          </p:nvSpPr>
          <p:spPr>
            <a:xfrm flipH="1">
              <a:off x="6498901" y="8517578"/>
              <a:ext cx="78829" cy="79078"/>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660" name="Google Shape;660;p30"/>
          <p:cNvSpPr txBox="1"/>
          <p:nvPr/>
        </p:nvSpPr>
        <p:spPr>
          <a:xfrm>
            <a:off x="987" y="1130436"/>
            <a:ext cx="4485172" cy="908826"/>
          </a:xfrm>
          <a:prstGeom prst="rect">
            <a:avLst/>
          </a:prstGeom>
          <a:solidFill>
            <a:srgbClr val="7ABB57"/>
          </a:solidFill>
          <a:ln>
            <a:noFill/>
          </a:ln>
        </p:spPr>
        <p:txBody>
          <a:bodyPr spcFirstLastPara="1" wrap="square" lIns="91425" tIns="45700" rIns="91425" bIns="45700" anchor="ctr" anchorCtr="0">
            <a:noAutofit/>
          </a:bodyPr>
          <a:lstStyle/>
          <a:p>
            <a:pPr marL="311150" marR="0" lvl="0" indent="0" algn="l" rtl="0">
              <a:lnSpc>
                <a:spcPct val="111249"/>
              </a:lnSpc>
              <a:spcBef>
                <a:spcPts val="0"/>
              </a:spcBef>
              <a:spcAft>
                <a:spcPts val="0"/>
              </a:spcAft>
              <a:buClr>
                <a:schemeClr val="lt1"/>
              </a:buClr>
              <a:buSzPts val="3200"/>
              <a:buFont typeface="Arial"/>
              <a:buNone/>
            </a:pPr>
            <a:r>
              <a:rPr lang="en-GB" sz="3200" b="1" i="0">
                <a:solidFill>
                  <a:schemeClr val="lt1"/>
                </a:solidFill>
                <a:latin typeface="Calibri"/>
                <a:ea typeface="Calibri"/>
                <a:cs typeface="Calibri"/>
                <a:sym typeface="Calibri"/>
              </a:rPr>
              <a:t>Programmation d'activités informelles</a:t>
            </a:r>
            <a:endParaRPr/>
          </a:p>
        </p:txBody>
      </p:sp>
      <p:pic>
        <p:nvPicPr>
          <p:cNvPr id="661" name="Google Shape;661;p30"/>
          <p:cNvPicPr preferRelativeResize="0"/>
          <p:nvPr/>
        </p:nvPicPr>
        <p:blipFill rotWithShape="1">
          <a:blip r:embed="rId3">
            <a:alphaModFix/>
          </a:blip>
          <a:srcRect/>
          <a:stretch/>
        </p:blipFill>
        <p:spPr>
          <a:xfrm>
            <a:off x="1754558" y="3609497"/>
            <a:ext cx="4394321" cy="6164987"/>
          </a:xfrm>
          <a:prstGeom prst="rect">
            <a:avLst/>
          </a:prstGeom>
          <a:noFill/>
          <a:ln>
            <a:noFill/>
          </a:ln>
        </p:spPr>
      </p:pic>
      <p:sp>
        <p:nvSpPr>
          <p:cNvPr id="662" name="Google Shape;662;p30"/>
          <p:cNvSpPr txBox="1"/>
          <p:nvPr/>
        </p:nvSpPr>
        <p:spPr>
          <a:xfrm>
            <a:off x="237541" y="2251772"/>
            <a:ext cx="6643322" cy="12949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83">
                <a:solidFill>
                  <a:schemeClr val="dk1"/>
                </a:solidFill>
                <a:latin typeface="Calibri"/>
                <a:ea typeface="Calibri"/>
                <a:cs typeface="Calibri"/>
                <a:sym typeface="Calibri"/>
              </a:rPr>
              <a:t>Comme nous venons de le mentionner, notre équipe ACTIN a étudié et testé 33 activités informelles différentes dans 7 catégories qui sont décrites en détail dans notre </a:t>
            </a:r>
            <a:r>
              <a:rPr lang="en-GB" sz="1400" b="1">
                <a:solidFill>
                  <a:schemeClr val="dk1"/>
                </a:solidFill>
                <a:latin typeface="Calibri"/>
                <a:ea typeface="Calibri"/>
                <a:cs typeface="Calibri"/>
                <a:sym typeface="Calibri"/>
              </a:rPr>
              <a:t>Guide </a:t>
            </a:r>
            <a:r>
              <a:rPr lang="en-GB" sz="1283" b="1">
                <a:solidFill>
                  <a:schemeClr val="dk1"/>
                </a:solidFill>
                <a:latin typeface="Calibri"/>
                <a:ea typeface="Calibri"/>
                <a:cs typeface="Calibri"/>
                <a:sym typeface="Calibri"/>
              </a:rPr>
              <a:t>ACTIN </a:t>
            </a:r>
            <a:r>
              <a:rPr lang="en-GB" sz="1400" b="1">
                <a:solidFill>
                  <a:schemeClr val="dk1"/>
                </a:solidFill>
                <a:latin typeface="Calibri"/>
                <a:ea typeface="Calibri"/>
                <a:cs typeface="Calibri"/>
                <a:sym typeface="Calibri"/>
              </a:rPr>
              <a:t>des activités extrascolaires</a:t>
            </a:r>
            <a:r>
              <a:rPr lang="en-GB" sz="1283">
                <a:solidFill>
                  <a:schemeClr val="dk1"/>
                </a:solidFill>
                <a:latin typeface="Calibri"/>
                <a:ea typeface="Calibri"/>
                <a:cs typeface="Calibri"/>
                <a:sym typeface="Calibri"/>
              </a:rPr>
              <a:t>.  Nous les compléterons au fur et à mesure de l'avancement du projet ACTIN. Il y a des activités pour des intérêts divers, pour une participation inclusive de nos populations migrantes, réfugiées et locales, des plus jeunes aux moins jeunes, et chacune reflète notre thème général qui est de favoriser l'acquisition de la langue, l'intégration communautaire et l'échange culturel.</a:t>
            </a:r>
            <a:endParaRPr sz="1283">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31" descr="Holding hands"/>
          <p:cNvSpPr/>
          <p:nvPr/>
        </p:nvSpPr>
        <p:spPr>
          <a:xfrm>
            <a:off x="0" y="2190307"/>
            <a:ext cx="7559675" cy="2647508"/>
          </a:xfrm>
          <a:prstGeom prst="rect">
            <a:avLst/>
          </a:prstGeom>
          <a:blipFill rotWithShape="1">
            <a:blip r:embed="rId3">
              <a:alphaModFix/>
            </a:blip>
            <a:stretch>
              <a:fillRect t="-45187" b="-45187"/>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nvGrpSpPr>
          <p:cNvPr id="668" name="Google Shape;668;p31"/>
          <p:cNvGrpSpPr/>
          <p:nvPr/>
        </p:nvGrpSpPr>
        <p:grpSpPr>
          <a:xfrm>
            <a:off x="4579153" y="4140541"/>
            <a:ext cx="2528226" cy="1046177"/>
            <a:chOff x="5681508" y="5035168"/>
            <a:chExt cx="1406601" cy="582050"/>
          </a:xfrm>
        </p:grpSpPr>
        <p:grpSp>
          <p:nvGrpSpPr>
            <p:cNvPr id="669" name="Google Shape;669;p31"/>
            <p:cNvGrpSpPr/>
            <p:nvPr/>
          </p:nvGrpSpPr>
          <p:grpSpPr>
            <a:xfrm>
              <a:off x="6271456" y="5052748"/>
              <a:ext cx="320570" cy="564130"/>
              <a:chOff x="6271456" y="5052748"/>
              <a:chExt cx="320570" cy="564130"/>
            </a:xfrm>
          </p:grpSpPr>
          <p:sp>
            <p:nvSpPr>
              <p:cNvPr id="670" name="Google Shape;670;p31"/>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71" name="Google Shape;671;p31"/>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72" name="Google Shape;672;p31"/>
            <p:cNvGrpSpPr/>
            <p:nvPr/>
          </p:nvGrpSpPr>
          <p:grpSpPr>
            <a:xfrm>
              <a:off x="5681508" y="5035168"/>
              <a:ext cx="560955" cy="582050"/>
              <a:chOff x="5681508" y="5035168"/>
              <a:chExt cx="560955" cy="582050"/>
            </a:xfrm>
          </p:grpSpPr>
          <p:sp>
            <p:nvSpPr>
              <p:cNvPr id="673" name="Google Shape;673;p31"/>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74" name="Google Shape;674;p31"/>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675" name="Google Shape;675;p31"/>
              <p:cNvGrpSpPr/>
              <p:nvPr/>
            </p:nvGrpSpPr>
            <p:grpSpPr>
              <a:xfrm>
                <a:off x="5898463" y="5035168"/>
                <a:ext cx="344000" cy="581799"/>
                <a:chOff x="5898463" y="5035168"/>
                <a:chExt cx="344000" cy="581799"/>
              </a:xfrm>
            </p:grpSpPr>
            <p:sp>
              <p:nvSpPr>
                <p:cNvPr id="676" name="Google Shape;676;p31"/>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77" name="Google Shape;677;p31"/>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678" name="Google Shape;678;p31"/>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79" name="Google Shape;679;p31"/>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80" name="Google Shape;680;p31"/>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81" name="Google Shape;681;p31"/>
            <p:cNvGrpSpPr/>
            <p:nvPr/>
          </p:nvGrpSpPr>
          <p:grpSpPr>
            <a:xfrm>
              <a:off x="6615687" y="5133568"/>
              <a:ext cx="269367" cy="473526"/>
              <a:chOff x="6615687" y="5133568"/>
              <a:chExt cx="269367" cy="473526"/>
            </a:xfrm>
          </p:grpSpPr>
          <p:sp>
            <p:nvSpPr>
              <p:cNvPr id="682" name="Google Shape;682;p31"/>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83" name="Google Shape;683;p31"/>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84" name="Google Shape;684;p31"/>
            <p:cNvGrpSpPr/>
            <p:nvPr/>
          </p:nvGrpSpPr>
          <p:grpSpPr>
            <a:xfrm>
              <a:off x="6890349" y="5271792"/>
              <a:ext cx="197760" cy="335077"/>
              <a:chOff x="6890349" y="5271792"/>
              <a:chExt cx="197760" cy="335077"/>
            </a:xfrm>
          </p:grpSpPr>
          <p:sp>
            <p:nvSpPr>
              <p:cNvPr id="685" name="Google Shape;685;p31"/>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86" name="Google Shape;686;p31"/>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687" name="Google Shape;687;p31"/>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24</a:t>
            </a:fld>
            <a:endParaRPr/>
          </a:p>
        </p:txBody>
      </p:sp>
      <p:sp>
        <p:nvSpPr>
          <p:cNvPr id="688" name="Google Shape;688;p31"/>
          <p:cNvSpPr txBox="1"/>
          <p:nvPr/>
        </p:nvSpPr>
        <p:spPr>
          <a:xfrm>
            <a:off x="4549769" y="-90347"/>
            <a:ext cx="2653227" cy="118023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50B4D9"/>
              </a:buClr>
              <a:buSzPts val="14000"/>
              <a:buFont typeface="Arial"/>
              <a:buNone/>
            </a:pPr>
            <a:r>
              <a:rPr lang="en-GB" sz="14000" b="1">
                <a:solidFill>
                  <a:srgbClr val="50B4D9"/>
                </a:solidFill>
                <a:latin typeface="Calibri"/>
                <a:ea typeface="Calibri"/>
                <a:cs typeface="Calibri"/>
                <a:sym typeface="Calibri"/>
              </a:rPr>
              <a:t>07</a:t>
            </a:r>
            <a:endParaRPr/>
          </a:p>
        </p:txBody>
      </p:sp>
      <p:sp>
        <p:nvSpPr>
          <p:cNvPr id="689" name="Google Shape;689;p31"/>
          <p:cNvSpPr txBox="1"/>
          <p:nvPr/>
        </p:nvSpPr>
        <p:spPr>
          <a:xfrm>
            <a:off x="492249" y="5514307"/>
            <a:ext cx="6539538" cy="41227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 </a:t>
            </a:r>
            <a:endParaRPr/>
          </a:p>
        </p:txBody>
      </p:sp>
      <p:grpSp>
        <p:nvGrpSpPr>
          <p:cNvPr id="690" name="Google Shape;690;p31"/>
          <p:cNvGrpSpPr/>
          <p:nvPr/>
        </p:nvGrpSpPr>
        <p:grpSpPr>
          <a:xfrm>
            <a:off x="6728746" y="1572369"/>
            <a:ext cx="599475" cy="592866"/>
            <a:chOff x="6422427" y="8453541"/>
            <a:chExt cx="599475" cy="592866"/>
          </a:xfrm>
        </p:grpSpPr>
        <p:grpSp>
          <p:nvGrpSpPr>
            <p:cNvPr id="691" name="Google Shape;691;p31"/>
            <p:cNvGrpSpPr/>
            <p:nvPr/>
          </p:nvGrpSpPr>
          <p:grpSpPr>
            <a:xfrm>
              <a:off x="6422427" y="8453541"/>
              <a:ext cx="599475" cy="592866"/>
              <a:chOff x="5349648" y="4916915"/>
              <a:chExt cx="241526" cy="238863"/>
            </a:xfrm>
          </p:grpSpPr>
          <p:sp>
            <p:nvSpPr>
              <p:cNvPr id="692" name="Google Shape;692;p31"/>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93" name="Google Shape;693;p31"/>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94" name="Google Shape;694;p31"/>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95" name="Google Shape;695;p31"/>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96" name="Google Shape;696;p31"/>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97" name="Google Shape;697;p31"/>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98" name="Google Shape;698;p31"/>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99" name="Google Shape;699;p31"/>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700" name="Google Shape;700;p31"/>
            <p:cNvSpPr/>
            <p:nvPr/>
          </p:nvSpPr>
          <p:spPr>
            <a:xfrm flipH="1">
              <a:off x="6498901" y="8517578"/>
              <a:ext cx="78829" cy="79078"/>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701" name="Google Shape;701;p31"/>
          <p:cNvSpPr txBox="1"/>
          <p:nvPr/>
        </p:nvSpPr>
        <p:spPr>
          <a:xfrm>
            <a:off x="0" y="1664650"/>
            <a:ext cx="5151300" cy="1046100"/>
          </a:xfrm>
          <a:prstGeom prst="rect">
            <a:avLst/>
          </a:prstGeom>
          <a:solidFill>
            <a:srgbClr val="7ABB57"/>
          </a:solidFill>
          <a:ln>
            <a:noFill/>
          </a:ln>
        </p:spPr>
        <p:txBody>
          <a:bodyPr spcFirstLastPara="1" wrap="square" lIns="91425" tIns="45700" rIns="91425" bIns="45700" anchor="ctr" anchorCtr="0">
            <a:noAutofit/>
          </a:bodyPr>
          <a:lstStyle/>
          <a:p>
            <a:pPr marL="311150" marR="0" lvl="0" indent="0" algn="l" rtl="0">
              <a:lnSpc>
                <a:spcPct val="111249"/>
              </a:lnSpc>
              <a:spcBef>
                <a:spcPts val="0"/>
              </a:spcBef>
              <a:spcAft>
                <a:spcPts val="0"/>
              </a:spcAft>
              <a:buClr>
                <a:schemeClr val="lt1"/>
              </a:buClr>
              <a:buSzPts val="3200"/>
              <a:buFont typeface="Arial"/>
              <a:buNone/>
            </a:pPr>
            <a:r>
              <a:rPr lang="en-GB" sz="3200" b="1" i="0">
                <a:solidFill>
                  <a:schemeClr val="lt1"/>
                </a:solidFill>
                <a:latin typeface="Calibri"/>
                <a:ea typeface="Calibri"/>
                <a:cs typeface="Calibri"/>
                <a:sym typeface="Calibri"/>
              </a:rPr>
              <a:t>Marketing et participation communautaire</a:t>
            </a:r>
            <a:endParaRPr/>
          </a:p>
        </p:txBody>
      </p:sp>
      <p:sp>
        <p:nvSpPr>
          <p:cNvPr id="702" name="Google Shape;702;p31"/>
          <p:cNvSpPr txBox="1"/>
          <p:nvPr/>
        </p:nvSpPr>
        <p:spPr>
          <a:xfrm>
            <a:off x="311582" y="4877608"/>
            <a:ext cx="6940500" cy="624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7ABB57"/>
                </a:solidFill>
                <a:latin typeface="Calibri"/>
                <a:ea typeface="Calibri"/>
                <a:cs typeface="Calibri"/>
                <a:sym typeface="Calibri"/>
              </a:rPr>
              <a:t>7.1 Le pouvoir de la marque</a:t>
            </a:r>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Au cœur du café de solidarité d'ACTIN se trouve un engagement à exploiter le pouvoir collectif de notre communauté.  Nous travaillons à renforcer nos propres cafés de solidarité, mais aussi à intégrer les forces de diverses organisations et groupes locaux pour créer un centre dynamique d'activité et de soutien. La marque ACTIN, symbole de la communauté et de la coopération, guide notre approche, en veillant à ce que chaque initiative et événement reflète notre dévouement à l'inclusion et à la croissance mutuelle.</a:t>
            </a:r>
            <a:endParaRPr/>
          </a:p>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endParaRPr sz="1283" b="1">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endParaRPr sz="1283" b="1">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endParaRPr sz="1283" b="1">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endParaRPr sz="1283" b="1">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endParaRPr sz="1283" b="1">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Tout bon marketing et toute bonne communication commencent par notre marque, qui a été lancée à l'occasion de la Journée mondiale des réfugiés en Irlande et largement utilisée dans les campagnes de relations publiques et de médias sociaux. Nous encourageons nos partenaires à utiliser toutes les ressources de notre stratégie de diffusion ACTIN pour assurer une visibilité maximale</a:t>
            </a:r>
            <a:r>
              <a:rPr lang="en-GB" sz="1150" b="1">
                <a:solidFill>
                  <a:schemeClr val="dk1"/>
                </a:solidFill>
                <a:latin typeface="Calibri"/>
                <a:ea typeface="Calibri"/>
                <a:cs typeface="Calibri"/>
                <a:sym typeface="Calibri"/>
              </a:rPr>
              <a:t>. </a:t>
            </a:r>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150" b="1">
              <a:solidFill>
                <a:schemeClr val="dk1"/>
              </a:solidFill>
              <a:latin typeface="Calibri"/>
              <a:ea typeface="Calibri"/>
              <a:cs typeface="Calibri"/>
              <a:sym typeface="Calibri"/>
            </a:endParaRPr>
          </a:p>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pic>
        <p:nvPicPr>
          <p:cNvPr id="703" name="Google Shape;703;p31" descr="A circle with icons in the middle&#10;&#10;Description automatically generated"/>
          <p:cNvPicPr preferRelativeResize="0"/>
          <p:nvPr/>
        </p:nvPicPr>
        <p:blipFill rotWithShape="1">
          <a:blip r:embed="rId4">
            <a:alphaModFix/>
          </a:blip>
          <a:srcRect/>
          <a:stretch/>
        </p:blipFill>
        <p:spPr>
          <a:xfrm>
            <a:off x="2346083" y="6231890"/>
            <a:ext cx="3022639" cy="1583025"/>
          </a:xfrm>
          <a:prstGeom prst="rect">
            <a:avLst/>
          </a:prstGeom>
          <a:noFill/>
          <a:ln>
            <a:noFill/>
          </a:ln>
        </p:spPr>
      </p:pic>
      <p:pic>
        <p:nvPicPr>
          <p:cNvPr id="704" name="Google Shape;704;p31" descr="A group of women wearing white t-shirts&#10;&#10;Description automatically generated"/>
          <p:cNvPicPr preferRelativeResize="0"/>
          <p:nvPr/>
        </p:nvPicPr>
        <p:blipFill rotWithShape="1">
          <a:blip r:embed="rId5">
            <a:alphaModFix/>
          </a:blip>
          <a:srcRect/>
          <a:stretch/>
        </p:blipFill>
        <p:spPr>
          <a:xfrm>
            <a:off x="492249" y="8412292"/>
            <a:ext cx="3338915" cy="2114646"/>
          </a:xfrm>
          <a:prstGeom prst="rect">
            <a:avLst/>
          </a:prstGeom>
          <a:noFill/>
          <a:ln>
            <a:noFill/>
          </a:ln>
        </p:spPr>
      </p:pic>
      <p:pic>
        <p:nvPicPr>
          <p:cNvPr id="705" name="Google Shape;705;p31" descr="A group of women standing around a table with food&#10;&#10;Description automatically generated"/>
          <p:cNvPicPr preferRelativeResize="0"/>
          <p:nvPr/>
        </p:nvPicPr>
        <p:blipFill rotWithShape="1">
          <a:blip r:embed="rId6">
            <a:alphaModFix/>
          </a:blip>
          <a:srcRect/>
          <a:stretch/>
        </p:blipFill>
        <p:spPr>
          <a:xfrm>
            <a:off x="3912620" y="8412292"/>
            <a:ext cx="3255905" cy="217060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32"/>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25</a:t>
            </a:fld>
            <a:endParaRPr/>
          </a:p>
        </p:txBody>
      </p:sp>
      <p:cxnSp>
        <p:nvCxnSpPr>
          <p:cNvPr id="711" name="Google Shape;711;p32"/>
          <p:cNvCxnSpPr/>
          <p:nvPr/>
        </p:nvCxnSpPr>
        <p:spPr>
          <a:xfrm>
            <a:off x="-12191" y="731957"/>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712" name="Google Shape;712;p32"/>
          <p:cNvSpPr txBox="1"/>
          <p:nvPr/>
        </p:nvSpPr>
        <p:spPr>
          <a:xfrm>
            <a:off x="425700" y="367000"/>
            <a:ext cx="4961400" cy="9466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50" b="1">
                <a:solidFill>
                  <a:srgbClr val="7ABB57"/>
                </a:solidFill>
                <a:latin typeface="Calibri"/>
                <a:ea typeface="Calibri"/>
                <a:cs typeface="Calibri"/>
                <a:sym typeface="Calibri"/>
              </a:rPr>
              <a:t>7.2 Renforcer les moyens d'action grâce au marketing collectif</a:t>
            </a:r>
            <a:endParaRPr sz="1050"/>
          </a:p>
          <a:p>
            <a:pPr marL="0" marR="0" lvl="0" indent="0" algn="l" rtl="0">
              <a:spcBef>
                <a:spcPts val="0"/>
              </a:spcBef>
              <a:spcAft>
                <a:spcPts val="0"/>
              </a:spcAft>
              <a:buNone/>
            </a:pPr>
            <a:r>
              <a:rPr lang="en-GB" sz="1050">
                <a:solidFill>
                  <a:schemeClr val="dk1"/>
                </a:solidFill>
                <a:latin typeface="Calibri"/>
                <a:ea typeface="Calibri"/>
                <a:cs typeface="Calibri"/>
                <a:sym typeface="Calibri"/>
              </a:rPr>
              <a:t>Nos efforts de marketing doivent être profondément axés sur la communauté. Nous tirons parti de la marque ACTIN pour amplifier notre message, en utilisant des campagnes de médias sociaux ciblées, des promotions d'événements collaboratifs et des partenariats avec les médias locaux pour mettre en évidence les efforts collectifs de nos parties prenantes. En partageant des histoires de collaboration et d'impact sur la communauté, nous attirons un public plus large mais renforçons également la valeur de l'initiative du Café de la solidarité d'ACTIN. </a:t>
            </a:r>
            <a:endParaRPr sz="1050"/>
          </a:p>
          <a:p>
            <a:pPr marL="0" marR="0" lvl="0" indent="0" algn="l" rtl="0">
              <a:spcBef>
                <a:spcPts val="0"/>
              </a:spcBef>
              <a:spcAft>
                <a:spcPts val="0"/>
              </a:spcAft>
              <a:buNone/>
            </a:pPr>
            <a:endParaRPr sz="1050">
              <a:solidFill>
                <a:schemeClr val="dk1"/>
              </a:solidFill>
              <a:latin typeface="Calibri"/>
              <a:ea typeface="Calibri"/>
              <a:cs typeface="Calibri"/>
              <a:sym typeface="Calibri"/>
            </a:endParaRPr>
          </a:p>
          <a:p>
            <a:pPr marL="0" marR="0" lvl="0" indent="0" algn="l" rtl="0">
              <a:spcBef>
                <a:spcPts val="0"/>
              </a:spcBef>
              <a:spcAft>
                <a:spcPts val="0"/>
              </a:spcAft>
              <a:buNone/>
            </a:pPr>
            <a:r>
              <a:rPr lang="en-GB" sz="1050">
                <a:solidFill>
                  <a:schemeClr val="dk1"/>
                </a:solidFill>
                <a:latin typeface="Calibri"/>
                <a:ea typeface="Calibri"/>
                <a:cs typeface="Calibri"/>
                <a:sym typeface="Calibri"/>
              </a:rPr>
              <a:t>Au cours des prochaines années, nous soutiendrons les cafés de solidarité d'ACTIN avec </a:t>
            </a:r>
            <a:endParaRPr sz="1050"/>
          </a:p>
          <a:p>
            <a:pPr marL="0" marR="0" lvl="0" indent="0" algn="l" rtl="0">
              <a:spcBef>
                <a:spcPts val="0"/>
              </a:spcBef>
              <a:spcAft>
                <a:spcPts val="0"/>
              </a:spcAft>
              <a:buNone/>
            </a:pPr>
            <a:endParaRPr sz="1050" b="1">
              <a:solidFill>
                <a:schemeClr val="dk1"/>
              </a:solidFill>
              <a:latin typeface="Calibri"/>
              <a:ea typeface="Calibri"/>
              <a:cs typeface="Calibri"/>
              <a:sym typeface="Calibri"/>
            </a:endParaRPr>
          </a:p>
          <a:p>
            <a:pPr marL="0" marR="0" lvl="0" indent="0" algn="l" rtl="0">
              <a:spcBef>
                <a:spcPts val="0"/>
              </a:spcBef>
              <a:spcAft>
                <a:spcPts val="0"/>
              </a:spcAft>
              <a:buNone/>
            </a:pPr>
            <a:r>
              <a:rPr lang="en-GB" sz="1050" b="1">
                <a:solidFill>
                  <a:schemeClr val="dk1"/>
                </a:solidFill>
                <a:latin typeface="Calibri"/>
                <a:ea typeface="Calibri"/>
                <a:cs typeface="Calibri"/>
                <a:sym typeface="Calibri"/>
              </a:rPr>
              <a:t>Tactiques de marketing centrées sur la marque </a:t>
            </a:r>
            <a:r>
              <a:rPr lang="en-GB" sz="1050">
                <a:solidFill>
                  <a:schemeClr val="dk1"/>
                </a:solidFill>
                <a:latin typeface="Calibri"/>
                <a:ea typeface="Calibri"/>
                <a:cs typeface="Calibri"/>
                <a:sym typeface="Calibri"/>
              </a:rPr>
              <a:t>englobant </a:t>
            </a:r>
            <a:endParaRPr sz="1050"/>
          </a:p>
          <a:p>
            <a:pPr marL="171450" marR="0" lvl="0" indent="-165100" algn="l" rtl="0">
              <a:spcBef>
                <a:spcPts val="0"/>
              </a:spcBef>
              <a:spcAft>
                <a:spcPts val="0"/>
              </a:spcAft>
              <a:buClr>
                <a:srgbClr val="7ABB57"/>
              </a:buClr>
              <a:buSzPts val="1050"/>
              <a:buFont typeface="Arial"/>
              <a:buChar char="•"/>
            </a:pPr>
            <a:r>
              <a:rPr lang="en-GB" sz="1050" b="1">
                <a:solidFill>
                  <a:srgbClr val="7ABB57"/>
                </a:solidFill>
                <a:latin typeface="Calibri"/>
                <a:ea typeface="Calibri"/>
                <a:cs typeface="Calibri"/>
                <a:sym typeface="Calibri"/>
              </a:rPr>
              <a:t>Visibilité de la marque </a:t>
            </a:r>
            <a:r>
              <a:rPr lang="en-GB" sz="1050" b="1">
                <a:solidFill>
                  <a:schemeClr val="dk1"/>
                </a:solidFill>
                <a:latin typeface="Calibri"/>
                <a:ea typeface="Calibri"/>
                <a:cs typeface="Calibri"/>
                <a:sym typeface="Calibri"/>
              </a:rPr>
              <a:t>:</a:t>
            </a:r>
            <a:r>
              <a:rPr lang="en-GB" sz="1050">
                <a:solidFill>
                  <a:schemeClr val="dk1"/>
                </a:solidFill>
                <a:latin typeface="Calibri"/>
                <a:ea typeface="Calibri"/>
                <a:cs typeface="Calibri"/>
                <a:sym typeface="Calibri"/>
              </a:rPr>
              <a:t> Veiller à ce que la marque ACTIN soit bien en vue dans tout le matériel de marketing, du contenu numérique à la signalisation physique au café - voir l'exemple avec les logos des intervenants locaux. Cela comprend l'utilisation du logo, des couleurs de la marque et d'un message cohérent qui s'aligne sur la mission d'ACTIN.</a:t>
            </a:r>
            <a:endParaRPr sz="1050"/>
          </a:p>
          <a:p>
            <a:pPr marL="171450" marR="0" lvl="0" indent="-98425" algn="l" rtl="0">
              <a:spcBef>
                <a:spcPts val="0"/>
              </a:spcBef>
              <a:spcAft>
                <a:spcPts val="0"/>
              </a:spcAft>
              <a:buClr>
                <a:schemeClr val="dk1"/>
              </a:buClr>
              <a:buSzPts val="1150"/>
              <a:buFont typeface="Arial"/>
              <a:buNone/>
            </a:pPr>
            <a:endParaRPr sz="1050">
              <a:solidFill>
                <a:schemeClr val="dk1"/>
              </a:solidFill>
              <a:latin typeface="Calibri"/>
              <a:ea typeface="Calibri"/>
              <a:cs typeface="Calibri"/>
              <a:sym typeface="Calibri"/>
            </a:endParaRPr>
          </a:p>
          <a:p>
            <a:pPr marL="171450" marR="0" lvl="0" indent="-165100" algn="l" rtl="0">
              <a:spcBef>
                <a:spcPts val="0"/>
              </a:spcBef>
              <a:spcAft>
                <a:spcPts val="0"/>
              </a:spcAft>
              <a:buClr>
                <a:srgbClr val="7ABB57"/>
              </a:buClr>
              <a:buSzPts val="1050"/>
              <a:buFont typeface="Arial"/>
              <a:buChar char="•"/>
            </a:pPr>
            <a:r>
              <a:rPr lang="en-GB" sz="1050" b="1">
                <a:solidFill>
                  <a:srgbClr val="7ABB57"/>
                </a:solidFill>
                <a:latin typeface="Calibri"/>
                <a:ea typeface="Calibri"/>
                <a:cs typeface="Calibri"/>
                <a:sym typeface="Calibri"/>
              </a:rPr>
              <a:t>Raconter des histoires : </a:t>
            </a:r>
            <a:r>
              <a:rPr lang="en-GB" sz="1050">
                <a:solidFill>
                  <a:schemeClr val="dk1"/>
                </a:solidFill>
                <a:latin typeface="Calibri"/>
                <a:ea typeface="Calibri"/>
                <a:cs typeface="Calibri"/>
                <a:sym typeface="Calibri"/>
              </a:rPr>
              <a:t>Utiliser le récit puissant du rôle de la marque ACTIN dans le soutien aux migrants et aux réfugiés. Partagez les histoires de réussite et les témoignages dans les documents de marketing qui soulignent l'impact positif du café et de l'initiative plus large d'ACTIN. Des vidéos seront produites plus tard dans le projet, mais pour l'instant, visitez notre page YouTube pour voir la narration en action.</a:t>
            </a:r>
            <a:endParaRPr sz="1050"/>
          </a:p>
          <a:p>
            <a:pPr marL="171450" marR="0" lvl="0" indent="-98425" algn="l" rtl="0">
              <a:spcBef>
                <a:spcPts val="0"/>
              </a:spcBef>
              <a:spcAft>
                <a:spcPts val="0"/>
              </a:spcAft>
              <a:buClr>
                <a:schemeClr val="dk1"/>
              </a:buClr>
              <a:buSzPts val="1150"/>
              <a:buFont typeface="Arial"/>
              <a:buNone/>
            </a:pPr>
            <a:endParaRPr sz="1050">
              <a:solidFill>
                <a:schemeClr val="dk1"/>
              </a:solidFill>
              <a:latin typeface="Calibri"/>
              <a:ea typeface="Calibri"/>
              <a:cs typeface="Calibri"/>
              <a:sym typeface="Calibri"/>
            </a:endParaRPr>
          </a:p>
          <a:p>
            <a:pPr marL="171450" marR="0" lvl="0" indent="-165100" algn="l" rtl="0">
              <a:spcBef>
                <a:spcPts val="0"/>
              </a:spcBef>
              <a:spcAft>
                <a:spcPts val="0"/>
              </a:spcAft>
              <a:buClr>
                <a:srgbClr val="7ABB57"/>
              </a:buClr>
              <a:buSzPts val="1050"/>
              <a:buFont typeface="Arial"/>
              <a:buChar char="•"/>
            </a:pPr>
            <a:r>
              <a:rPr lang="en-GB" sz="1050" b="1">
                <a:solidFill>
                  <a:srgbClr val="7ABB57"/>
                </a:solidFill>
                <a:latin typeface="Calibri"/>
                <a:ea typeface="Calibri"/>
                <a:cs typeface="Calibri"/>
                <a:sym typeface="Calibri"/>
              </a:rPr>
              <a:t> Matériel publicitaire : </a:t>
            </a:r>
            <a:r>
              <a:rPr lang="en-GB" sz="1050">
                <a:solidFill>
                  <a:schemeClr val="dk1"/>
                </a:solidFill>
                <a:latin typeface="Calibri"/>
                <a:ea typeface="Calibri"/>
                <a:cs typeface="Calibri"/>
                <a:sym typeface="Calibri"/>
              </a:rPr>
              <a:t>Concevoir et distribuer du matériel publicitaire tel que des dépliants, des affiches et des bulletins d'information qui mettent en évidence la marque ACTIN, en veillant à la cohérence des messages visuels et verbaux.</a:t>
            </a:r>
            <a:endParaRPr sz="1050"/>
          </a:p>
          <a:p>
            <a:pPr marL="171450" marR="0" lvl="0" indent="-98425" algn="l" rtl="0">
              <a:spcBef>
                <a:spcPts val="0"/>
              </a:spcBef>
              <a:spcAft>
                <a:spcPts val="0"/>
              </a:spcAft>
              <a:buClr>
                <a:schemeClr val="dk1"/>
              </a:buClr>
              <a:buSzPts val="1150"/>
              <a:buFont typeface="Arial"/>
              <a:buNone/>
            </a:pPr>
            <a:endParaRPr sz="1050" b="1">
              <a:solidFill>
                <a:srgbClr val="7ABB57"/>
              </a:solidFill>
              <a:latin typeface="Calibri"/>
              <a:ea typeface="Calibri"/>
              <a:cs typeface="Calibri"/>
              <a:sym typeface="Calibri"/>
            </a:endParaRPr>
          </a:p>
          <a:p>
            <a:pPr marL="171450" marR="0" lvl="0" indent="-165100" algn="l" rtl="0">
              <a:spcBef>
                <a:spcPts val="0"/>
              </a:spcBef>
              <a:spcAft>
                <a:spcPts val="0"/>
              </a:spcAft>
              <a:buClr>
                <a:srgbClr val="7ABB57"/>
              </a:buClr>
              <a:buSzPts val="1050"/>
              <a:buFont typeface="Arial"/>
              <a:buChar char="•"/>
            </a:pPr>
            <a:r>
              <a:rPr lang="en-GB" sz="1050" b="1">
                <a:solidFill>
                  <a:srgbClr val="7ABB57"/>
                </a:solidFill>
                <a:latin typeface="Calibri"/>
                <a:ea typeface="Calibri"/>
                <a:cs typeface="Calibri"/>
                <a:sym typeface="Calibri"/>
              </a:rPr>
              <a:t>Présence dans les médias numériques et sociaux :   </a:t>
            </a:r>
            <a:r>
              <a:rPr lang="en-GB" sz="1050">
                <a:solidFill>
                  <a:srgbClr val="123240"/>
                </a:solidFill>
                <a:latin typeface="Calibri"/>
                <a:ea typeface="Calibri"/>
                <a:cs typeface="Calibri"/>
                <a:sym typeface="Calibri"/>
              </a:rPr>
              <a:t>Nous encourageons chaque café solidaire à établir sa propre présence dans les médias sociaux pour la sensibilisation locale.  Les campagnes centrales d'ACTIN sur les médias sociaux partageront et mettront en évidence leur travail au fur et à mesure que le projet progresse. Toutes les campagnes d'ACTIN devraient </a:t>
            </a:r>
            <a:r>
              <a:rPr lang="en-GB" sz="1050">
                <a:solidFill>
                  <a:schemeClr val="dk1"/>
                </a:solidFill>
                <a:latin typeface="Calibri"/>
                <a:ea typeface="Calibri"/>
                <a:cs typeface="Calibri"/>
                <a:sym typeface="Calibri"/>
              </a:rPr>
              <a:t>utiliser des hashtags, des thèmes de contenu et la collaboration avec des influenceurs qui résonnent avec la mission d'ACTIN.</a:t>
            </a:r>
            <a:endParaRPr sz="1050"/>
          </a:p>
          <a:p>
            <a:pPr marL="171450" marR="0" lvl="0" indent="-98425" algn="l" rtl="0">
              <a:spcBef>
                <a:spcPts val="0"/>
              </a:spcBef>
              <a:spcAft>
                <a:spcPts val="0"/>
              </a:spcAft>
              <a:buClr>
                <a:schemeClr val="dk1"/>
              </a:buClr>
              <a:buSzPts val="1150"/>
              <a:buFont typeface="Arial"/>
              <a:buNone/>
            </a:pPr>
            <a:endParaRPr sz="1050">
              <a:solidFill>
                <a:schemeClr val="dk1"/>
              </a:solidFill>
              <a:latin typeface="Calibri"/>
              <a:ea typeface="Calibri"/>
              <a:cs typeface="Calibri"/>
              <a:sym typeface="Calibri"/>
            </a:endParaRPr>
          </a:p>
          <a:p>
            <a:pPr marL="171450" marR="0" lvl="0" indent="-165100" algn="l" rtl="0">
              <a:spcBef>
                <a:spcPts val="0"/>
              </a:spcBef>
              <a:spcAft>
                <a:spcPts val="0"/>
              </a:spcAft>
              <a:buClr>
                <a:srgbClr val="7ABB57"/>
              </a:buClr>
              <a:buSzPts val="1050"/>
              <a:buFont typeface="Arial"/>
              <a:buChar char="•"/>
            </a:pPr>
            <a:r>
              <a:rPr lang="en-GB" sz="1050" b="1">
                <a:solidFill>
                  <a:srgbClr val="7ABB57"/>
                </a:solidFill>
                <a:latin typeface="Calibri"/>
                <a:ea typeface="Calibri"/>
                <a:cs typeface="Calibri"/>
                <a:sym typeface="Calibri"/>
              </a:rPr>
              <a:t>Contenu interactif en ligne </a:t>
            </a:r>
            <a:r>
              <a:rPr lang="en-GB" sz="1050" b="1">
                <a:solidFill>
                  <a:schemeClr val="dk1"/>
                </a:solidFill>
                <a:latin typeface="Calibri"/>
                <a:ea typeface="Calibri"/>
                <a:cs typeface="Calibri"/>
                <a:sym typeface="Calibri"/>
              </a:rPr>
              <a:t>:</a:t>
            </a:r>
            <a:r>
              <a:rPr lang="en-GB" sz="1050">
                <a:solidFill>
                  <a:schemeClr val="dk1"/>
                </a:solidFill>
                <a:latin typeface="Calibri"/>
                <a:ea typeface="Calibri"/>
                <a:cs typeface="Calibri"/>
                <a:sym typeface="Calibri"/>
              </a:rPr>
              <a:t> Une fois opérationnels, nous encourageons nos cafés de solidarité ACTIN à créer un contenu en ligne attrayant, y compris des visites virtuelles du café, des vidéos des coulisses mettant en vedette le personnel et les bénévoles, et des événements culturels diffusés en direct qui mettent en évidence le rôle actif de la marque ACTIN au sein de la communauté.  La protection des identités et des données doit être prise en compte dans tout contenu.</a:t>
            </a:r>
            <a:endParaRPr sz="1050"/>
          </a:p>
          <a:p>
            <a:pPr marL="171450" marR="0" lvl="0" indent="-98425" algn="l" rtl="0">
              <a:spcBef>
                <a:spcPts val="0"/>
              </a:spcBef>
              <a:spcAft>
                <a:spcPts val="0"/>
              </a:spcAft>
              <a:buClr>
                <a:schemeClr val="dk1"/>
              </a:buClr>
              <a:buSzPts val="1150"/>
              <a:buFont typeface="Arial"/>
              <a:buNone/>
            </a:pPr>
            <a:endParaRPr sz="1050">
              <a:solidFill>
                <a:schemeClr val="dk1"/>
              </a:solidFill>
              <a:latin typeface="Calibri"/>
              <a:ea typeface="Calibri"/>
              <a:cs typeface="Calibri"/>
              <a:sym typeface="Calibri"/>
            </a:endParaRPr>
          </a:p>
          <a:p>
            <a:pPr marL="171450" marR="0" lvl="0" indent="-165100" algn="l" rtl="0">
              <a:spcBef>
                <a:spcPts val="0"/>
              </a:spcBef>
              <a:spcAft>
                <a:spcPts val="0"/>
              </a:spcAft>
              <a:buClr>
                <a:srgbClr val="7ABB57"/>
              </a:buClr>
              <a:buSzPts val="1050"/>
              <a:buFont typeface="Arial"/>
              <a:buChar char="•"/>
            </a:pPr>
            <a:r>
              <a:rPr lang="en-GB" sz="1050" b="1">
                <a:solidFill>
                  <a:srgbClr val="7ABB57"/>
                </a:solidFill>
                <a:latin typeface="Calibri"/>
                <a:ea typeface="Calibri"/>
                <a:cs typeface="Calibri"/>
                <a:sym typeface="Calibri"/>
              </a:rPr>
              <a:t>Événements sur le thème d'ACTIN : </a:t>
            </a:r>
            <a:r>
              <a:rPr lang="en-GB" sz="1050">
                <a:solidFill>
                  <a:schemeClr val="dk1"/>
                </a:solidFill>
                <a:latin typeface="Calibri"/>
                <a:ea typeface="Calibri"/>
                <a:cs typeface="Calibri"/>
                <a:sym typeface="Calibri"/>
              </a:rPr>
              <a:t>Organiser des événements réguliers au café sur le thème des principaux domaines de mission d'ACTIN, tels que les "Nuits culturelles d'ACTIN" ou les "Échanges linguistiques d'ACTIN". Ces événements renforceront l'engagement de la marque en faveur de l'intégration culturelle et linguistique.</a:t>
            </a:r>
            <a:endParaRPr sz="1050"/>
          </a:p>
          <a:p>
            <a:pPr marL="171450" marR="0" lvl="0" indent="-98425" algn="l" rtl="0">
              <a:spcBef>
                <a:spcPts val="0"/>
              </a:spcBef>
              <a:spcAft>
                <a:spcPts val="0"/>
              </a:spcAft>
              <a:buClr>
                <a:schemeClr val="dk1"/>
              </a:buClr>
              <a:buSzPts val="1150"/>
              <a:buFont typeface="Arial"/>
              <a:buNone/>
            </a:pPr>
            <a:endParaRPr sz="1050" b="1">
              <a:solidFill>
                <a:schemeClr val="dk1"/>
              </a:solidFill>
              <a:latin typeface="Calibri"/>
              <a:ea typeface="Calibri"/>
              <a:cs typeface="Calibri"/>
              <a:sym typeface="Calibri"/>
            </a:endParaRPr>
          </a:p>
          <a:p>
            <a:pPr marL="171450" marR="0" lvl="0" indent="-165100" algn="l" rtl="0">
              <a:spcBef>
                <a:spcPts val="0"/>
              </a:spcBef>
              <a:spcAft>
                <a:spcPts val="0"/>
              </a:spcAft>
              <a:buClr>
                <a:srgbClr val="7ABB57"/>
              </a:buClr>
              <a:buSzPts val="1050"/>
              <a:buFont typeface="Arial"/>
              <a:buChar char="•"/>
            </a:pPr>
            <a:r>
              <a:rPr lang="en-GB" sz="1050" b="1">
                <a:solidFill>
                  <a:srgbClr val="7ABB57"/>
                </a:solidFill>
                <a:latin typeface="Calibri"/>
                <a:ea typeface="Calibri"/>
                <a:cs typeface="Calibri"/>
                <a:sym typeface="Calibri"/>
              </a:rPr>
              <a:t>Participation des bénévoles </a:t>
            </a:r>
            <a:r>
              <a:rPr lang="en-GB" sz="1050" b="1">
                <a:solidFill>
                  <a:schemeClr val="dk1"/>
                </a:solidFill>
                <a:latin typeface="Calibri"/>
                <a:ea typeface="Calibri"/>
                <a:cs typeface="Calibri"/>
                <a:sym typeface="Calibri"/>
              </a:rPr>
              <a:t>:</a:t>
            </a:r>
            <a:r>
              <a:rPr lang="en-GB" sz="1050">
                <a:solidFill>
                  <a:schemeClr val="dk1"/>
                </a:solidFill>
                <a:latin typeface="Calibri"/>
                <a:ea typeface="Calibri"/>
                <a:cs typeface="Calibri"/>
                <a:sym typeface="Calibri"/>
              </a:rPr>
              <a:t> Encourager les bénévoles à porter des vêtements portant la marque ACTIN lors d'événements et d'activités communautaires afin de renforcer la cohésion et la visibilité de la marque.</a:t>
            </a:r>
            <a:endParaRPr sz="1050"/>
          </a:p>
          <a:p>
            <a:pPr marL="0" marR="0" lvl="0" indent="0" algn="l" rtl="0">
              <a:spcBef>
                <a:spcPts val="0"/>
              </a:spcBef>
              <a:spcAft>
                <a:spcPts val="0"/>
              </a:spcAft>
              <a:buNone/>
            </a:pPr>
            <a:endParaRPr sz="1050">
              <a:solidFill>
                <a:schemeClr val="dk1"/>
              </a:solidFill>
              <a:latin typeface="Calibri"/>
              <a:ea typeface="Calibri"/>
              <a:cs typeface="Calibri"/>
              <a:sym typeface="Calibri"/>
            </a:endParaRPr>
          </a:p>
          <a:p>
            <a:pPr marL="171450" marR="0" lvl="0" indent="-165100" algn="l" rtl="0">
              <a:spcBef>
                <a:spcPts val="0"/>
              </a:spcBef>
              <a:spcAft>
                <a:spcPts val="0"/>
              </a:spcAft>
              <a:buClr>
                <a:srgbClr val="7ABB57"/>
              </a:buClr>
              <a:buSzPts val="1050"/>
              <a:buFont typeface="Arial"/>
              <a:buChar char="•"/>
            </a:pPr>
            <a:r>
              <a:rPr lang="en-GB" sz="1050" b="1">
                <a:solidFill>
                  <a:srgbClr val="7ABB57"/>
                </a:solidFill>
                <a:latin typeface="Calibri"/>
                <a:ea typeface="Calibri"/>
                <a:cs typeface="Calibri"/>
                <a:sym typeface="Calibri"/>
              </a:rPr>
              <a:t> Sensibilisation et relations publiques. </a:t>
            </a:r>
            <a:r>
              <a:rPr lang="en-GB" sz="1050">
                <a:solidFill>
                  <a:schemeClr val="dk1"/>
                </a:solidFill>
                <a:latin typeface="Calibri"/>
                <a:ea typeface="Calibri"/>
                <a:cs typeface="Calibri"/>
                <a:sym typeface="Calibri"/>
              </a:rPr>
              <a:t>S'engager avec les médias locaux et nationaux pour présenter des articles et des segments sur le rôle du café dans l'initiative ACTIN, en soulignant comment le café sert de mise en œuvre pratique des objectifs d'ACTIN.</a:t>
            </a:r>
            <a:endParaRPr sz="1050"/>
          </a:p>
          <a:p>
            <a:pPr marL="0" marR="0" lvl="0" indent="0" algn="l" rtl="0">
              <a:spcBef>
                <a:spcPts val="0"/>
              </a:spcBef>
              <a:spcAft>
                <a:spcPts val="0"/>
              </a:spcAft>
              <a:buClr>
                <a:schemeClr val="dk1"/>
              </a:buClr>
              <a:buSzPts val="1150"/>
              <a:buFont typeface="Arial"/>
              <a:buNone/>
            </a:pPr>
            <a:endParaRPr sz="1050">
              <a:solidFill>
                <a:schemeClr val="dk1"/>
              </a:solidFill>
              <a:latin typeface="Calibri"/>
              <a:ea typeface="Calibri"/>
              <a:cs typeface="Calibri"/>
              <a:sym typeface="Calibri"/>
            </a:endParaRPr>
          </a:p>
          <a:p>
            <a:pPr marL="0" marR="0" lvl="0" indent="0" algn="l" rtl="0">
              <a:spcBef>
                <a:spcPts val="0"/>
              </a:spcBef>
              <a:spcAft>
                <a:spcPts val="0"/>
              </a:spcAft>
              <a:buNone/>
            </a:pPr>
            <a:endParaRPr sz="1050" b="1">
              <a:solidFill>
                <a:schemeClr val="dk1"/>
              </a:solidFill>
              <a:latin typeface="Century Schoolbook"/>
              <a:ea typeface="Century Schoolbook"/>
              <a:cs typeface="Century Schoolbook"/>
              <a:sym typeface="Century Schoolbook"/>
            </a:endParaRPr>
          </a:p>
        </p:txBody>
      </p:sp>
      <p:pic>
        <p:nvPicPr>
          <p:cNvPr id="713" name="Google Shape;713;p32"/>
          <p:cNvPicPr preferRelativeResize="0"/>
          <p:nvPr/>
        </p:nvPicPr>
        <p:blipFill rotWithShape="1">
          <a:blip r:embed="rId3">
            <a:alphaModFix/>
          </a:blip>
          <a:srcRect/>
          <a:stretch/>
        </p:blipFill>
        <p:spPr>
          <a:xfrm>
            <a:off x="5419582" y="2979575"/>
            <a:ext cx="1682262" cy="3962400"/>
          </a:xfrm>
          <a:prstGeom prst="rect">
            <a:avLst/>
          </a:prstGeom>
          <a:noFill/>
          <a:ln>
            <a:noFill/>
          </a:ln>
        </p:spPr>
      </p:pic>
      <p:grpSp>
        <p:nvGrpSpPr>
          <p:cNvPr id="714" name="Google Shape;714;p32"/>
          <p:cNvGrpSpPr/>
          <p:nvPr/>
        </p:nvGrpSpPr>
        <p:grpSpPr>
          <a:xfrm>
            <a:off x="4641518" y="9440875"/>
            <a:ext cx="2528226" cy="1046177"/>
            <a:chOff x="5681508" y="5035168"/>
            <a:chExt cx="1406601" cy="582050"/>
          </a:xfrm>
        </p:grpSpPr>
        <p:grpSp>
          <p:nvGrpSpPr>
            <p:cNvPr id="715" name="Google Shape;715;p32"/>
            <p:cNvGrpSpPr/>
            <p:nvPr/>
          </p:nvGrpSpPr>
          <p:grpSpPr>
            <a:xfrm>
              <a:off x="6271456" y="5052748"/>
              <a:ext cx="320570" cy="564130"/>
              <a:chOff x="6271456" y="5052748"/>
              <a:chExt cx="320570" cy="564130"/>
            </a:xfrm>
          </p:grpSpPr>
          <p:sp>
            <p:nvSpPr>
              <p:cNvPr id="716" name="Google Shape;716;p32"/>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17" name="Google Shape;717;p32"/>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18" name="Google Shape;718;p32"/>
            <p:cNvGrpSpPr/>
            <p:nvPr/>
          </p:nvGrpSpPr>
          <p:grpSpPr>
            <a:xfrm>
              <a:off x="5681508" y="5035168"/>
              <a:ext cx="560955" cy="582050"/>
              <a:chOff x="5681508" y="5035168"/>
              <a:chExt cx="560955" cy="582050"/>
            </a:xfrm>
          </p:grpSpPr>
          <p:sp>
            <p:nvSpPr>
              <p:cNvPr id="719" name="Google Shape;719;p32"/>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20" name="Google Shape;720;p32"/>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721" name="Google Shape;721;p32"/>
              <p:cNvGrpSpPr/>
              <p:nvPr/>
            </p:nvGrpSpPr>
            <p:grpSpPr>
              <a:xfrm>
                <a:off x="5898463" y="5035168"/>
                <a:ext cx="344000" cy="581799"/>
                <a:chOff x="5898463" y="5035168"/>
                <a:chExt cx="344000" cy="581799"/>
              </a:xfrm>
            </p:grpSpPr>
            <p:sp>
              <p:nvSpPr>
                <p:cNvPr id="722" name="Google Shape;722;p32"/>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23" name="Google Shape;723;p32"/>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724" name="Google Shape;724;p32"/>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25" name="Google Shape;725;p32"/>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26" name="Google Shape;726;p32"/>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27" name="Google Shape;727;p32"/>
            <p:cNvGrpSpPr/>
            <p:nvPr/>
          </p:nvGrpSpPr>
          <p:grpSpPr>
            <a:xfrm>
              <a:off x="6615687" y="5133568"/>
              <a:ext cx="269367" cy="473526"/>
              <a:chOff x="6615687" y="5133568"/>
              <a:chExt cx="269367" cy="473526"/>
            </a:xfrm>
          </p:grpSpPr>
          <p:sp>
            <p:nvSpPr>
              <p:cNvPr id="728" name="Google Shape;728;p32"/>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29" name="Google Shape;729;p32"/>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30" name="Google Shape;730;p32"/>
            <p:cNvGrpSpPr/>
            <p:nvPr/>
          </p:nvGrpSpPr>
          <p:grpSpPr>
            <a:xfrm>
              <a:off x="6890349" y="5271792"/>
              <a:ext cx="197760" cy="335077"/>
              <a:chOff x="6890349" y="5271792"/>
              <a:chExt cx="197760" cy="335077"/>
            </a:xfrm>
          </p:grpSpPr>
          <p:sp>
            <p:nvSpPr>
              <p:cNvPr id="731" name="Google Shape;731;p32"/>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32" name="Google Shape;732;p32"/>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33"/>
          <p:cNvSpPr/>
          <p:nvPr/>
        </p:nvSpPr>
        <p:spPr>
          <a:xfrm>
            <a:off x="1720598" y="8886349"/>
            <a:ext cx="342456" cy="342456"/>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8" name="Google Shape;738;p33"/>
          <p:cNvSpPr/>
          <p:nvPr/>
        </p:nvSpPr>
        <p:spPr>
          <a:xfrm>
            <a:off x="897661" y="8883965"/>
            <a:ext cx="342456" cy="342456"/>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39" name="Google Shape;739;p33"/>
          <p:cNvSpPr/>
          <p:nvPr/>
        </p:nvSpPr>
        <p:spPr>
          <a:xfrm>
            <a:off x="1304861" y="8886349"/>
            <a:ext cx="342456" cy="342456"/>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0" name="Google Shape;740;p33"/>
          <p:cNvSpPr/>
          <p:nvPr/>
        </p:nvSpPr>
        <p:spPr>
          <a:xfrm>
            <a:off x="490874" y="8883965"/>
            <a:ext cx="342456" cy="342456"/>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741" name="Google Shape;741;p33"/>
          <p:cNvGrpSpPr/>
          <p:nvPr/>
        </p:nvGrpSpPr>
        <p:grpSpPr>
          <a:xfrm>
            <a:off x="561997" y="8946138"/>
            <a:ext cx="1437639" cy="219250"/>
            <a:chOff x="538220" y="7789804"/>
            <a:chExt cx="1437639" cy="219250"/>
          </a:xfrm>
        </p:grpSpPr>
        <p:grpSp>
          <p:nvGrpSpPr>
            <p:cNvPr id="742" name="Google Shape;742;p33"/>
            <p:cNvGrpSpPr/>
            <p:nvPr/>
          </p:nvGrpSpPr>
          <p:grpSpPr>
            <a:xfrm>
              <a:off x="1760239" y="7793433"/>
              <a:ext cx="215620" cy="215621"/>
              <a:chOff x="2107521" y="2657382"/>
              <a:chExt cx="535476" cy="535477"/>
            </a:xfrm>
          </p:grpSpPr>
          <p:sp>
            <p:nvSpPr>
              <p:cNvPr id="743" name="Google Shape;743;p33"/>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4" name="Google Shape;744;p33"/>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745" name="Google Shape;745;p33"/>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746" name="Google Shape;746;p33"/>
            <p:cNvSpPr/>
            <p:nvPr/>
          </p:nvSpPr>
          <p:spPr>
            <a:xfrm>
              <a:off x="930706" y="7818953"/>
              <a:ext cx="228811" cy="160320"/>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747" name="Google Shape;747;p33"/>
            <p:cNvGrpSpPr/>
            <p:nvPr/>
          </p:nvGrpSpPr>
          <p:grpSpPr>
            <a:xfrm>
              <a:off x="1347588" y="7789804"/>
              <a:ext cx="218406" cy="209066"/>
              <a:chOff x="3303016" y="4946695"/>
              <a:chExt cx="685139" cy="655838"/>
            </a:xfrm>
          </p:grpSpPr>
          <p:sp>
            <p:nvSpPr>
              <p:cNvPr id="748" name="Google Shape;748;p33"/>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49" name="Google Shape;749;p33"/>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50" name="Google Shape;750;p33"/>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751" name="Google Shape;751;p33"/>
            <p:cNvSpPr/>
            <p:nvPr/>
          </p:nvSpPr>
          <p:spPr>
            <a:xfrm>
              <a:off x="538220" y="7805291"/>
              <a:ext cx="208082" cy="196229"/>
            </a:xfrm>
            <a:custGeom>
              <a:avLst/>
              <a:gdLst/>
              <a:ahLst/>
              <a:cxnLst/>
              <a:rect l="l" t="t" r="r" b="b"/>
              <a:pathLst>
                <a:path w="300989" h="283844" extrusionOk="0">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752" name="Google Shape;752;p33"/>
          <p:cNvSpPr txBox="1"/>
          <p:nvPr/>
        </p:nvSpPr>
        <p:spPr>
          <a:xfrm>
            <a:off x="369792" y="8357705"/>
            <a:ext cx="4368597" cy="767191"/>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chemeClr val="lt1"/>
              </a:buClr>
              <a:buSzPts val="2400"/>
              <a:buFont typeface="Arial"/>
              <a:buNone/>
            </a:pPr>
            <a:r>
              <a:rPr lang="en-GB" sz="2400">
                <a:solidFill>
                  <a:schemeClr val="lt1"/>
                </a:solidFill>
                <a:latin typeface="Calibri"/>
                <a:ea typeface="Calibri"/>
                <a:cs typeface="Calibri"/>
                <a:sym typeface="Calibri"/>
              </a:rPr>
              <a:t>Suivez notre voyage</a:t>
            </a:r>
            <a:endParaRPr/>
          </a:p>
        </p:txBody>
      </p:sp>
      <p:grpSp>
        <p:nvGrpSpPr>
          <p:cNvPr id="754" name="Google Shape;754;p33"/>
          <p:cNvGrpSpPr/>
          <p:nvPr/>
        </p:nvGrpSpPr>
        <p:grpSpPr>
          <a:xfrm>
            <a:off x="0" y="4230406"/>
            <a:ext cx="4611757" cy="3805057"/>
            <a:chOff x="0" y="4730285"/>
            <a:chExt cx="4616246" cy="3808761"/>
          </a:xfrm>
        </p:grpSpPr>
        <p:grpSp>
          <p:nvGrpSpPr>
            <p:cNvPr id="755" name="Google Shape;755;p33"/>
            <p:cNvGrpSpPr/>
            <p:nvPr/>
          </p:nvGrpSpPr>
          <p:grpSpPr>
            <a:xfrm>
              <a:off x="1" y="5072759"/>
              <a:ext cx="3657600" cy="3030776"/>
              <a:chOff x="1" y="5072759"/>
              <a:chExt cx="3657600" cy="3030776"/>
            </a:xfrm>
          </p:grpSpPr>
          <p:grpSp>
            <p:nvGrpSpPr>
              <p:cNvPr id="756" name="Google Shape;756;p33"/>
              <p:cNvGrpSpPr/>
              <p:nvPr/>
            </p:nvGrpSpPr>
            <p:grpSpPr>
              <a:xfrm>
                <a:off x="1" y="5072759"/>
                <a:ext cx="3657600" cy="3030776"/>
                <a:chOff x="0" y="3538330"/>
                <a:chExt cx="7559675" cy="6264130"/>
              </a:xfrm>
            </p:grpSpPr>
            <p:pic>
              <p:nvPicPr>
                <p:cNvPr id="757" name="Google Shape;757;p33"/>
                <p:cNvPicPr preferRelativeResize="0"/>
                <p:nvPr/>
              </p:nvPicPr>
              <p:blipFill rotWithShape="1">
                <a:blip r:embed="rId3">
                  <a:alphaModFix/>
                </a:blip>
                <a:srcRect t="4887"/>
                <a:stretch/>
              </p:blipFill>
              <p:spPr>
                <a:xfrm>
                  <a:off x="0" y="3538330"/>
                  <a:ext cx="7559675" cy="3810967"/>
                </a:xfrm>
                <a:prstGeom prst="rect">
                  <a:avLst/>
                </a:prstGeom>
                <a:noFill/>
                <a:ln>
                  <a:noFill/>
                </a:ln>
              </p:spPr>
            </p:pic>
            <p:pic>
              <p:nvPicPr>
                <p:cNvPr id="758" name="Google Shape;758;p33"/>
                <p:cNvPicPr preferRelativeResize="0"/>
                <p:nvPr/>
              </p:nvPicPr>
              <p:blipFill rotWithShape="1">
                <a:blip r:embed="rId4">
                  <a:alphaModFix/>
                </a:blip>
                <a:srcRect/>
                <a:stretch/>
              </p:blipFill>
              <p:spPr>
                <a:xfrm>
                  <a:off x="0" y="6781770"/>
                  <a:ext cx="7559675" cy="3020690"/>
                </a:xfrm>
                <a:prstGeom prst="rect">
                  <a:avLst/>
                </a:prstGeom>
                <a:noFill/>
                <a:ln>
                  <a:noFill/>
                </a:ln>
              </p:spPr>
            </p:pic>
          </p:grpSp>
          <p:sp>
            <p:nvSpPr>
              <p:cNvPr id="759" name="Google Shape;759;p33"/>
              <p:cNvSpPr/>
              <p:nvPr/>
            </p:nvSpPr>
            <p:spPr>
              <a:xfrm>
                <a:off x="2862470" y="5446644"/>
                <a:ext cx="787814" cy="993913"/>
              </a:xfrm>
              <a:prstGeom prst="rect">
                <a:avLst/>
              </a:prstGeom>
              <a:solidFill>
                <a:srgbClr val="F6F1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pic>
          <p:nvPicPr>
            <p:cNvPr id="760" name="Google Shape;760;p33">
              <a:hlinkClick r:id="rId5"/>
            </p:cNvPr>
            <p:cNvPicPr preferRelativeResize="0"/>
            <p:nvPr/>
          </p:nvPicPr>
          <p:blipFill rotWithShape="1">
            <a:blip r:embed="rId6">
              <a:alphaModFix/>
            </a:blip>
            <a:srcRect/>
            <a:stretch/>
          </p:blipFill>
          <p:spPr>
            <a:xfrm flipH="1">
              <a:off x="0" y="4730285"/>
              <a:ext cx="4616246" cy="3808761"/>
            </a:xfrm>
            <a:prstGeom prst="rect">
              <a:avLst/>
            </a:prstGeom>
            <a:noFill/>
            <a:ln>
              <a:noFill/>
            </a:ln>
          </p:spPr>
        </p:pic>
      </p:grpSp>
      <p:grpSp>
        <p:nvGrpSpPr>
          <p:cNvPr id="761" name="Google Shape;761;p33"/>
          <p:cNvGrpSpPr/>
          <p:nvPr/>
        </p:nvGrpSpPr>
        <p:grpSpPr>
          <a:xfrm>
            <a:off x="4713291" y="4600932"/>
            <a:ext cx="2343936" cy="969918"/>
            <a:chOff x="5681508" y="5035168"/>
            <a:chExt cx="1406601" cy="582050"/>
          </a:xfrm>
        </p:grpSpPr>
        <p:grpSp>
          <p:nvGrpSpPr>
            <p:cNvPr id="762" name="Google Shape;762;p33"/>
            <p:cNvGrpSpPr/>
            <p:nvPr/>
          </p:nvGrpSpPr>
          <p:grpSpPr>
            <a:xfrm>
              <a:off x="6271456" y="5052748"/>
              <a:ext cx="320570" cy="564130"/>
              <a:chOff x="6271456" y="5052748"/>
              <a:chExt cx="320570" cy="564130"/>
            </a:xfrm>
          </p:grpSpPr>
          <p:sp>
            <p:nvSpPr>
              <p:cNvPr id="763" name="Google Shape;763;p33"/>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64" name="Google Shape;764;p33"/>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65" name="Google Shape;765;p33"/>
            <p:cNvGrpSpPr/>
            <p:nvPr/>
          </p:nvGrpSpPr>
          <p:grpSpPr>
            <a:xfrm>
              <a:off x="5681508" y="5035168"/>
              <a:ext cx="560955" cy="582050"/>
              <a:chOff x="5681508" y="5035168"/>
              <a:chExt cx="560955" cy="582050"/>
            </a:xfrm>
          </p:grpSpPr>
          <p:sp>
            <p:nvSpPr>
              <p:cNvPr id="766" name="Google Shape;766;p33"/>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67" name="Google Shape;767;p33"/>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768" name="Google Shape;768;p33"/>
              <p:cNvGrpSpPr/>
              <p:nvPr/>
            </p:nvGrpSpPr>
            <p:grpSpPr>
              <a:xfrm>
                <a:off x="5898463" y="5035168"/>
                <a:ext cx="344000" cy="581799"/>
                <a:chOff x="5898463" y="5035168"/>
                <a:chExt cx="344000" cy="581799"/>
              </a:xfrm>
            </p:grpSpPr>
            <p:sp>
              <p:nvSpPr>
                <p:cNvPr id="769" name="Google Shape;769;p33"/>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70" name="Google Shape;770;p33"/>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771" name="Google Shape;771;p33"/>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72" name="Google Shape;772;p33"/>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73" name="Google Shape;773;p33"/>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74" name="Google Shape;774;p33"/>
            <p:cNvGrpSpPr/>
            <p:nvPr/>
          </p:nvGrpSpPr>
          <p:grpSpPr>
            <a:xfrm>
              <a:off x="6615687" y="5133568"/>
              <a:ext cx="269367" cy="473526"/>
              <a:chOff x="6615687" y="5133568"/>
              <a:chExt cx="269367" cy="473526"/>
            </a:xfrm>
          </p:grpSpPr>
          <p:sp>
            <p:nvSpPr>
              <p:cNvPr id="775" name="Google Shape;775;p33"/>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76" name="Google Shape;776;p33"/>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77" name="Google Shape;777;p33"/>
            <p:cNvGrpSpPr/>
            <p:nvPr/>
          </p:nvGrpSpPr>
          <p:grpSpPr>
            <a:xfrm>
              <a:off x="6890349" y="5271792"/>
              <a:ext cx="197760" cy="335077"/>
              <a:chOff x="6890349" y="5271792"/>
              <a:chExt cx="197760" cy="335077"/>
            </a:xfrm>
          </p:grpSpPr>
          <p:sp>
            <p:nvSpPr>
              <p:cNvPr id="778" name="Google Shape;778;p33"/>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79" name="Google Shape;779;p33"/>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nvGrpSpPr>
          <p:cNvPr id="780" name="Google Shape;780;p33"/>
          <p:cNvGrpSpPr/>
          <p:nvPr/>
        </p:nvGrpSpPr>
        <p:grpSpPr>
          <a:xfrm>
            <a:off x="6616893" y="3531887"/>
            <a:ext cx="615619" cy="608832"/>
            <a:chOff x="5349648" y="4916915"/>
            <a:chExt cx="241526" cy="238863"/>
          </a:xfrm>
        </p:grpSpPr>
        <p:sp>
          <p:nvSpPr>
            <p:cNvPr id="781" name="Google Shape;781;p33"/>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2" name="Google Shape;782;p33"/>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3" name="Google Shape;783;p33"/>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4" name="Google Shape;784;p33"/>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5" name="Google Shape;785;p33"/>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6" name="Google Shape;786;p33"/>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7" name="Google Shape;787;p33"/>
            <p:cNvSpPr/>
            <p:nvPr/>
          </p:nvSpPr>
          <p:spPr>
            <a:xfrm>
              <a:off x="5372467" y="4941050"/>
              <a:ext cx="45394" cy="43282"/>
            </a:xfrm>
            <a:custGeom>
              <a:avLst/>
              <a:gdLst/>
              <a:ahLst/>
              <a:cxnLst/>
              <a:rect l="l" t="t" r="r" b="b"/>
              <a:pathLst>
                <a:path w="45394" h="43282" extrusionOk="0">
                  <a:moveTo>
                    <a:pt x="4273" y="24558"/>
                  </a:moveTo>
                  <a:cubicBezTo>
                    <a:pt x="7176" y="25042"/>
                    <a:pt x="10078" y="25647"/>
                    <a:pt x="13344" y="26130"/>
                  </a:cubicBezTo>
                  <a:cubicBezTo>
                    <a:pt x="14553" y="28066"/>
                    <a:pt x="16126" y="30002"/>
                    <a:pt x="16851" y="32058"/>
                  </a:cubicBezTo>
                  <a:cubicBezTo>
                    <a:pt x="17819" y="34599"/>
                    <a:pt x="18061" y="37502"/>
                    <a:pt x="18545" y="40285"/>
                  </a:cubicBezTo>
                  <a:cubicBezTo>
                    <a:pt x="21326" y="39438"/>
                    <a:pt x="22899" y="41494"/>
                    <a:pt x="24592" y="42825"/>
                  </a:cubicBezTo>
                  <a:cubicBezTo>
                    <a:pt x="29309" y="43309"/>
                    <a:pt x="33784" y="43551"/>
                    <a:pt x="38259" y="42825"/>
                  </a:cubicBezTo>
                  <a:cubicBezTo>
                    <a:pt x="39952" y="41131"/>
                    <a:pt x="41766" y="39438"/>
                    <a:pt x="43459" y="37744"/>
                  </a:cubicBezTo>
                  <a:cubicBezTo>
                    <a:pt x="43701" y="36776"/>
                    <a:pt x="43701" y="35566"/>
                    <a:pt x="44911" y="35082"/>
                  </a:cubicBezTo>
                  <a:cubicBezTo>
                    <a:pt x="45031" y="34236"/>
                    <a:pt x="45273" y="33389"/>
                    <a:pt x="45394" y="32421"/>
                  </a:cubicBezTo>
                  <a:cubicBezTo>
                    <a:pt x="45273" y="28308"/>
                    <a:pt x="43701" y="24800"/>
                    <a:pt x="40556" y="22139"/>
                  </a:cubicBezTo>
                  <a:cubicBezTo>
                    <a:pt x="39105" y="20808"/>
                    <a:pt x="37654" y="19477"/>
                    <a:pt x="36444" y="17904"/>
                  </a:cubicBezTo>
                  <a:cubicBezTo>
                    <a:pt x="35356" y="16574"/>
                    <a:pt x="34509" y="15001"/>
                    <a:pt x="33542" y="13549"/>
                  </a:cubicBezTo>
                  <a:cubicBezTo>
                    <a:pt x="31969" y="13549"/>
                    <a:pt x="30518" y="13791"/>
                    <a:pt x="28946" y="13791"/>
                  </a:cubicBezTo>
                  <a:cubicBezTo>
                    <a:pt x="24350" y="11009"/>
                    <a:pt x="19996" y="8347"/>
                    <a:pt x="15521" y="5686"/>
                  </a:cubicBezTo>
                  <a:cubicBezTo>
                    <a:pt x="13344" y="4355"/>
                    <a:pt x="11772" y="2662"/>
                    <a:pt x="11409" y="0"/>
                  </a:cubicBezTo>
                  <a:cubicBezTo>
                    <a:pt x="7176" y="1331"/>
                    <a:pt x="4394" y="4113"/>
                    <a:pt x="2096" y="7742"/>
                  </a:cubicBezTo>
                  <a:cubicBezTo>
                    <a:pt x="-1048" y="12702"/>
                    <a:pt x="-565" y="17179"/>
                    <a:pt x="2943" y="21654"/>
                  </a:cubicBezTo>
                  <a:cubicBezTo>
                    <a:pt x="3547" y="22501"/>
                    <a:pt x="3789" y="23590"/>
                    <a:pt x="4152" y="24558"/>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8" name="Google Shape;788;p33"/>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89" name="Google Shape;789;p33"/>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90" name="Google Shape;790;p33"/>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791" name="Google Shape;791;p33"/>
          <p:cNvGrpSpPr/>
          <p:nvPr/>
        </p:nvGrpSpPr>
        <p:grpSpPr>
          <a:xfrm>
            <a:off x="4164861" y="2392082"/>
            <a:ext cx="708033" cy="421330"/>
            <a:chOff x="5910897" y="2881815"/>
            <a:chExt cx="806524" cy="479939"/>
          </a:xfrm>
        </p:grpSpPr>
        <p:sp>
          <p:nvSpPr>
            <p:cNvPr id="792" name="Google Shape;792;p33"/>
            <p:cNvSpPr/>
            <p:nvPr/>
          </p:nvSpPr>
          <p:spPr>
            <a:xfrm>
              <a:off x="5910897" y="2881815"/>
              <a:ext cx="541781" cy="479939"/>
            </a:xfrm>
            <a:custGeom>
              <a:avLst/>
              <a:gdLst/>
              <a:ahLst/>
              <a:cxnLst/>
              <a:rect l="l" t="t" r="r" b="b"/>
              <a:pathLst>
                <a:path w="195567" h="173244" extrusionOk="0">
                  <a:moveTo>
                    <a:pt x="188190" y="31524"/>
                  </a:moveTo>
                  <a:cubicBezTo>
                    <a:pt x="184320" y="24507"/>
                    <a:pt x="179724" y="18217"/>
                    <a:pt x="173435" y="13015"/>
                  </a:cubicBezTo>
                  <a:cubicBezTo>
                    <a:pt x="167146" y="7813"/>
                    <a:pt x="160131" y="4547"/>
                    <a:pt x="152511" y="2248"/>
                  </a:cubicBezTo>
                  <a:cubicBezTo>
                    <a:pt x="149488" y="1280"/>
                    <a:pt x="146343" y="554"/>
                    <a:pt x="143078" y="796"/>
                  </a:cubicBezTo>
                  <a:cubicBezTo>
                    <a:pt x="141505" y="796"/>
                    <a:pt x="140054" y="796"/>
                    <a:pt x="138482" y="796"/>
                  </a:cubicBezTo>
                  <a:cubicBezTo>
                    <a:pt x="133765" y="796"/>
                    <a:pt x="129169" y="1764"/>
                    <a:pt x="124573" y="2974"/>
                  </a:cubicBezTo>
                  <a:cubicBezTo>
                    <a:pt x="116470" y="5151"/>
                    <a:pt x="110060" y="9990"/>
                    <a:pt x="104375" y="15918"/>
                  </a:cubicBezTo>
                  <a:cubicBezTo>
                    <a:pt x="102440" y="17854"/>
                    <a:pt x="100989" y="20273"/>
                    <a:pt x="99417" y="22451"/>
                  </a:cubicBezTo>
                  <a:cubicBezTo>
                    <a:pt x="98570" y="23539"/>
                    <a:pt x="97965" y="24870"/>
                    <a:pt x="95909" y="24870"/>
                  </a:cubicBezTo>
                  <a:cubicBezTo>
                    <a:pt x="95426" y="24386"/>
                    <a:pt x="94700" y="23902"/>
                    <a:pt x="94095" y="23298"/>
                  </a:cubicBezTo>
                  <a:cubicBezTo>
                    <a:pt x="91434" y="20152"/>
                    <a:pt x="88774" y="17007"/>
                    <a:pt x="85992" y="13862"/>
                  </a:cubicBezTo>
                  <a:cubicBezTo>
                    <a:pt x="84903" y="12652"/>
                    <a:pt x="83452" y="11684"/>
                    <a:pt x="82122" y="10595"/>
                  </a:cubicBezTo>
                  <a:cubicBezTo>
                    <a:pt x="80549" y="9264"/>
                    <a:pt x="79098" y="7571"/>
                    <a:pt x="77284" y="6724"/>
                  </a:cubicBezTo>
                  <a:cubicBezTo>
                    <a:pt x="73655" y="4910"/>
                    <a:pt x="69785" y="3337"/>
                    <a:pt x="65915" y="2127"/>
                  </a:cubicBezTo>
                  <a:cubicBezTo>
                    <a:pt x="61198" y="796"/>
                    <a:pt x="56481" y="-292"/>
                    <a:pt x="51522" y="71"/>
                  </a:cubicBezTo>
                  <a:cubicBezTo>
                    <a:pt x="49950" y="191"/>
                    <a:pt x="48499" y="433"/>
                    <a:pt x="47048" y="554"/>
                  </a:cubicBezTo>
                  <a:cubicBezTo>
                    <a:pt x="39791" y="1401"/>
                    <a:pt x="33139" y="3821"/>
                    <a:pt x="27092" y="7934"/>
                  </a:cubicBezTo>
                  <a:cubicBezTo>
                    <a:pt x="23101" y="10595"/>
                    <a:pt x="19351" y="13378"/>
                    <a:pt x="16086" y="16765"/>
                  </a:cubicBezTo>
                  <a:cubicBezTo>
                    <a:pt x="12578" y="20394"/>
                    <a:pt x="9797" y="24507"/>
                    <a:pt x="7136" y="28983"/>
                  </a:cubicBezTo>
                  <a:cubicBezTo>
                    <a:pt x="3266" y="35516"/>
                    <a:pt x="1572" y="42774"/>
                    <a:pt x="363" y="50154"/>
                  </a:cubicBezTo>
                  <a:cubicBezTo>
                    <a:pt x="-242" y="53783"/>
                    <a:pt x="121" y="57533"/>
                    <a:pt x="0" y="61162"/>
                  </a:cubicBezTo>
                  <a:cubicBezTo>
                    <a:pt x="0" y="62493"/>
                    <a:pt x="0" y="63945"/>
                    <a:pt x="0" y="65275"/>
                  </a:cubicBezTo>
                  <a:cubicBezTo>
                    <a:pt x="968" y="72171"/>
                    <a:pt x="2540" y="78945"/>
                    <a:pt x="4959" y="85478"/>
                  </a:cubicBezTo>
                  <a:cubicBezTo>
                    <a:pt x="5684" y="85841"/>
                    <a:pt x="5926" y="86567"/>
                    <a:pt x="5926" y="87414"/>
                  </a:cubicBezTo>
                  <a:lnTo>
                    <a:pt x="5926" y="87414"/>
                  </a:lnTo>
                  <a:cubicBezTo>
                    <a:pt x="6894" y="87655"/>
                    <a:pt x="6894" y="88502"/>
                    <a:pt x="6894" y="89228"/>
                  </a:cubicBezTo>
                  <a:lnTo>
                    <a:pt x="6894" y="89228"/>
                  </a:lnTo>
                  <a:cubicBezTo>
                    <a:pt x="7740" y="90075"/>
                    <a:pt x="8708" y="90922"/>
                    <a:pt x="9313" y="91890"/>
                  </a:cubicBezTo>
                  <a:cubicBezTo>
                    <a:pt x="10885" y="94309"/>
                    <a:pt x="12699" y="96607"/>
                    <a:pt x="14634" y="98785"/>
                  </a:cubicBezTo>
                  <a:cubicBezTo>
                    <a:pt x="21649" y="107132"/>
                    <a:pt x="29631" y="114391"/>
                    <a:pt x="37372" y="122012"/>
                  </a:cubicBezTo>
                  <a:cubicBezTo>
                    <a:pt x="41847" y="126367"/>
                    <a:pt x="46443" y="130601"/>
                    <a:pt x="51039" y="134956"/>
                  </a:cubicBezTo>
                  <a:cubicBezTo>
                    <a:pt x="57449" y="140884"/>
                    <a:pt x="63980" y="146570"/>
                    <a:pt x="70148" y="152739"/>
                  </a:cubicBezTo>
                  <a:cubicBezTo>
                    <a:pt x="72809" y="155280"/>
                    <a:pt x="75591" y="157578"/>
                    <a:pt x="78130" y="160240"/>
                  </a:cubicBezTo>
                  <a:cubicBezTo>
                    <a:pt x="79945" y="162054"/>
                    <a:pt x="82122" y="163506"/>
                    <a:pt x="84057" y="165200"/>
                  </a:cubicBezTo>
                  <a:cubicBezTo>
                    <a:pt x="86355" y="167135"/>
                    <a:pt x="88653" y="169313"/>
                    <a:pt x="90951" y="171248"/>
                  </a:cubicBezTo>
                  <a:cubicBezTo>
                    <a:pt x="93974" y="173668"/>
                    <a:pt x="96514" y="173910"/>
                    <a:pt x="99779" y="171853"/>
                  </a:cubicBezTo>
                  <a:cubicBezTo>
                    <a:pt x="100263" y="171490"/>
                    <a:pt x="100747" y="171006"/>
                    <a:pt x="101231" y="170764"/>
                  </a:cubicBezTo>
                  <a:cubicBezTo>
                    <a:pt x="101594" y="170522"/>
                    <a:pt x="102077" y="170522"/>
                    <a:pt x="102561" y="170401"/>
                  </a:cubicBezTo>
                  <a:lnTo>
                    <a:pt x="102561" y="170401"/>
                  </a:lnTo>
                  <a:cubicBezTo>
                    <a:pt x="102924" y="170160"/>
                    <a:pt x="103166" y="169797"/>
                    <a:pt x="103529" y="169555"/>
                  </a:cubicBezTo>
                  <a:lnTo>
                    <a:pt x="103529" y="169555"/>
                  </a:lnTo>
                  <a:cubicBezTo>
                    <a:pt x="103771" y="168708"/>
                    <a:pt x="104375" y="168466"/>
                    <a:pt x="105222" y="168466"/>
                  </a:cubicBezTo>
                  <a:cubicBezTo>
                    <a:pt x="105222" y="167256"/>
                    <a:pt x="106069" y="166772"/>
                    <a:pt x="107157" y="166651"/>
                  </a:cubicBezTo>
                  <a:lnTo>
                    <a:pt x="107157" y="166651"/>
                  </a:lnTo>
                  <a:cubicBezTo>
                    <a:pt x="107520" y="166410"/>
                    <a:pt x="107762" y="166047"/>
                    <a:pt x="108125" y="165805"/>
                  </a:cubicBezTo>
                  <a:lnTo>
                    <a:pt x="108125" y="165805"/>
                  </a:lnTo>
                  <a:cubicBezTo>
                    <a:pt x="108488" y="165562"/>
                    <a:pt x="108729" y="165200"/>
                    <a:pt x="109092" y="164958"/>
                  </a:cubicBezTo>
                  <a:cubicBezTo>
                    <a:pt x="109455" y="164595"/>
                    <a:pt x="109697" y="164353"/>
                    <a:pt x="110060" y="163990"/>
                  </a:cubicBezTo>
                  <a:cubicBezTo>
                    <a:pt x="110302" y="163627"/>
                    <a:pt x="110665" y="163385"/>
                    <a:pt x="110907" y="163022"/>
                  </a:cubicBezTo>
                  <a:lnTo>
                    <a:pt x="110907" y="163022"/>
                  </a:lnTo>
                  <a:cubicBezTo>
                    <a:pt x="113204" y="160603"/>
                    <a:pt x="115502" y="158304"/>
                    <a:pt x="117921" y="156006"/>
                  </a:cubicBezTo>
                  <a:cubicBezTo>
                    <a:pt x="118163" y="155764"/>
                    <a:pt x="118768" y="155764"/>
                    <a:pt x="119131" y="155643"/>
                  </a:cubicBezTo>
                  <a:lnTo>
                    <a:pt x="119131" y="155643"/>
                  </a:lnTo>
                  <a:cubicBezTo>
                    <a:pt x="119494" y="155401"/>
                    <a:pt x="119735" y="155038"/>
                    <a:pt x="120098" y="154796"/>
                  </a:cubicBezTo>
                  <a:lnTo>
                    <a:pt x="120098" y="154796"/>
                  </a:lnTo>
                  <a:cubicBezTo>
                    <a:pt x="120703" y="153707"/>
                    <a:pt x="121429" y="152860"/>
                    <a:pt x="122759" y="152860"/>
                  </a:cubicBezTo>
                  <a:lnTo>
                    <a:pt x="122759" y="152860"/>
                  </a:lnTo>
                  <a:cubicBezTo>
                    <a:pt x="123122" y="152618"/>
                    <a:pt x="123364" y="152255"/>
                    <a:pt x="123727" y="152013"/>
                  </a:cubicBezTo>
                  <a:lnTo>
                    <a:pt x="123727" y="152013"/>
                  </a:lnTo>
                  <a:cubicBezTo>
                    <a:pt x="124089" y="151772"/>
                    <a:pt x="124331" y="151409"/>
                    <a:pt x="124694" y="151167"/>
                  </a:cubicBezTo>
                  <a:lnTo>
                    <a:pt x="124694" y="151167"/>
                  </a:lnTo>
                  <a:cubicBezTo>
                    <a:pt x="125057" y="150925"/>
                    <a:pt x="125299" y="150562"/>
                    <a:pt x="125662" y="150199"/>
                  </a:cubicBezTo>
                  <a:lnTo>
                    <a:pt x="125662" y="150199"/>
                  </a:lnTo>
                  <a:cubicBezTo>
                    <a:pt x="125904" y="149715"/>
                    <a:pt x="126025" y="148989"/>
                    <a:pt x="126508" y="148626"/>
                  </a:cubicBezTo>
                  <a:cubicBezTo>
                    <a:pt x="128806" y="146570"/>
                    <a:pt x="131104" y="144634"/>
                    <a:pt x="133402" y="142699"/>
                  </a:cubicBezTo>
                  <a:cubicBezTo>
                    <a:pt x="133886" y="142336"/>
                    <a:pt x="134491" y="142215"/>
                    <a:pt x="134974" y="141973"/>
                  </a:cubicBezTo>
                  <a:lnTo>
                    <a:pt x="134974" y="141973"/>
                  </a:lnTo>
                  <a:cubicBezTo>
                    <a:pt x="135337" y="141731"/>
                    <a:pt x="135579" y="141368"/>
                    <a:pt x="135942" y="141126"/>
                  </a:cubicBezTo>
                  <a:lnTo>
                    <a:pt x="135942" y="141126"/>
                  </a:lnTo>
                  <a:cubicBezTo>
                    <a:pt x="136305" y="140884"/>
                    <a:pt x="136547" y="140521"/>
                    <a:pt x="136910" y="140158"/>
                  </a:cubicBezTo>
                  <a:cubicBezTo>
                    <a:pt x="137272" y="139916"/>
                    <a:pt x="137514" y="139553"/>
                    <a:pt x="137877" y="139311"/>
                  </a:cubicBezTo>
                  <a:cubicBezTo>
                    <a:pt x="138119" y="138464"/>
                    <a:pt x="138724" y="138223"/>
                    <a:pt x="139570" y="138223"/>
                  </a:cubicBezTo>
                  <a:cubicBezTo>
                    <a:pt x="139570" y="137618"/>
                    <a:pt x="139933" y="137376"/>
                    <a:pt x="140538" y="137376"/>
                  </a:cubicBezTo>
                  <a:lnTo>
                    <a:pt x="140538" y="137376"/>
                  </a:lnTo>
                  <a:cubicBezTo>
                    <a:pt x="141022" y="135440"/>
                    <a:pt x="142352" y="134230"/>
                    <a:pt x="144287" y="133747"/>
                  </a:cubicBezTo>
                  <a:cubicBezTo>
                    <a:pt x="144287" y="132658"/>
                    <a:pt x="145013" y="132053"/>
                    <a:pt x="146222" y="131932"/>
                  </a:cubicBezTo>
                  <a:lnTo>
                    <a:pt x="146222" y="131932"/>
                  </a:lnTo>
                  <a:cubicBezTo>
                    <a:pt x="146585" y="131690"/>
                    <a:pt x="146827" y="131327"/>
                    <a:pt x="147190" y="131085"/>
                  </a:cubicBezTo>
                  <a:lnTo>
                    <a:pt x="147190" y="131085"/>
                  </a:lnTo>
                  <a:cubicBezTo>
                    <a:pt x="147553" y="130843"/>
                    <a:pt x="147795" y="130480"/>
                    <a:pt x="148157" y="130117"/>
                  </a:cubicBezTo>
                  <a:lnTo>
                    <a:pt x="148157" y="130117"/>
                  </a:lnTo>
                  <a:cubicBezTo>
                    <a:pt x="148520" y="129875"/>
                    <a:pt x="148762" y="129513"/>
                    <a:pt x="149125" y="129150"/>
                  </a:cubicBezTo>
                  <a:cubicBezTo>
                    <a:pt x="149488" y="128908"/>
                    <a:pt x="149730" y="128545"/>
                    <a:pt x="150093" y="128303"/>
                  </a:cubicBezTo>
                  <a:cubicBezTo>
                    <a:pt x="152390" y="126004"/>
                    <a:pt x="154688" y="123585"/>
                    <a:pt x="157107" y="121286"/>
                  </a:cubicBezTo>
                  <a:cubicBezTo>
                    <a:pt x="157349" y="121044"/>
                    <a:pt x="157954" y="121044"/>
                    <a:pt x="158317" y="120923"/>
                  </a:cubicBezTo>
                  <a:lnTo>
                    <a:pt x="158317" y="120923"/>
                  </a:lnTo>
                  <a:cubicBezTo>
                    <a:pt x="158680" y="120681"/>
                    <a:pt x="158922" y="120318"/>
                    <a:pt x="159284" y="119955"/>
                  </a:cubicBezTo>
                  <a:lnTo>
                    <a:pt x="159284" y="119955"/>
                  </a:lnTo>
                  <a:cubicBezTo>
                    <a:pt x="159647" y="119714"/>
                    <a:pt x="159889" y="119351"/>
                    <a:pt x="160252" y="118988"/>
                  </a:cubicBezTo>
                  <a:lnTo>
                    <a:pt x="160252" y="118988"/>
                  </a:lnTo>
                  <a:cubicBezTo>
                    <a:pt x="160615" y="118746"/>
                    <a:pt x="160857" y="118383"/>
                    <a:pt x="161220" y="118020"/>
                  </a:cubicBezTo>
                  <a:cubicBezTo>
                    <a:pt x="161582" y="117778"/>
                    <a:pt x="161824" y="117415"/>
                    <a:pt x="162187" y="117173"/>
                  </a:cubicBezTo>
                  <a:cubicBezTo>
                    <a:pt x="162550" y="116931"/>
                    <a:pt x="162792" y="116568"/>
                    <a:pt x="163155" y="116326"/>
                  </a:cubicBezTo>
                  <a:cubicBezTo>
                    <a:pt x="163518" y="115963"/>
                    <a:pt x="163759" y="115721"/>
                    <a:pt x="164122" y="115358"/>
                  </a:cubicBezTo>
                  <a:cubicBezTo>
                    <a:pt x="166783" y="111729"/>
                    <a:pt x="170411" y="109068"/>
                    <a:pt x="173435" y="105802"/>
                  </a:cubicBezTo>
                  <a:cubicBezTo>
                    <a:pt x="173798" y="105439"/>
                    <a:pt x="174523" y="105318"/>
                    <a:pt x="175007" y="105076"/>
                  </a:cubicBezTo>
                  <a:lnTo>
                    <a:pt x="175007" y="105076"/>
                  </a:lnTo>
                  <a:cubicBezTo>
                    <a:pt x="175370" y="104834"/>
                    <a:pt x="175612" y="104471"/>
                    <a:pt x="175975" y="104108"/>
                  </a:cubicBezTo>
                  <a:lnTo>
                    <a:pt x="175975" y="104108"/>
                  </a:lnTo>
                  <a:cubicBezTo>
                    <a:pt x="176338" y="103866"/>
                    <a:pt x="176579" y="103503"/>
                    <a:pt x="176942" y="103140"/>
                  </a:cubicBezTo>
                  <a:lnTo>
                    <a:pt x="176942" y="103140"/>
                  </a:lnTo>
                  <a:cubicBezTo>
                    <a:pt x="176942" y="102414"/>
                    <a:pt x="177063" y="101689"/>
                    <a:pt x="178031" y="101446"/>
                  </a:cubicBezTo>
                  <a:lnTo>
                    <a:pt x="178031" y="101446"/>
                  </a:lnTo>
                  <a:cubicBezTo>
                    <a:pt x="178273" y="101084"/>
                    <a:pt x="178636" y="100842"/>
                    <a:pt x="178877" y="100479"/>
                  </a:cubicBezTo>
                  <a:lnTo>
                    <a:pt x="178877" y="100479"/>
                  </a:lnTo>
                  <a:cubicBezTo>
                    <a:pt x="179119" y="100116"/>
                    <a:pt x="179482" y="99874"/>
                    <a:pt x="179724" y="99511"/>
                  </a:cubicBezTo>
                  <a:lnTo>
                    <a:pt x="179724" y="99511"/>
                  </a:lnTo>
                  <a:cubicBezTo>
                    <a:pt x="180692" y="97696"/>
                    <a:pt x="181659" y="96003"/>
                    <a:pt x="183352" y="94914"/>
                  </a:cubicBezTo>
                  <a:lnTo>
                    <a:pt x="183352" y="94914"/>
                  </a:lnTo>
                  <a:cubicBezTo>
                    <a:pt x="183594" y="94551"/>
                    <a:pt x="183957" y="94309"/>
                    <a:pt x="184199" y="93946"/>
                  </a:cubicBezTo>
                  <a:lnTo>
                    <a:pt x="184199" y="93946"/>
                  </a:lnTo>
                  <a:cubicBezTo>
                    <a:pt x="184199" y="93220"/>
                    <a:pt x="184199" y="92494"/>
                    <a:pt x="185167" y="92131"/>
                  </a:cubicBezTo>
                  <a:lnTo>
                    <a:pt x="185167" y="92131"/>
                  </a:lnTo>
                  <a:cubicBezTo>
                    <a:pt x="185167" y="90922"/>
                    <a:pt x="185892" y="89954"/>
                    <a:pt x="186981" y="89349"/>
                  </a:cubicBezTo>
                  <a:cubicBezTo>
                    <a:pt x="187827" y="86688"/>
                    <a:pt x="189037" y="84268"/>
                    <a:pt x="190730" y="81970"/>
                  </a:cubicBezTo>
                  <a:cubicBezTo>
                    <a:pt x="190730" y="80276"/>
                    <a:pt x="191335" y="78704"/>
                    <a:pt x="192544" y="77494"/>
                  </a:cubicBezTo>
                  <a:cubicBezTo>
                    <a:pt x="192544" y="76768"/>
                    <a:pt x="192544" y="75921"/>
                    <a:pt x="192786" y="75195"/>
                  </a:cubicBezTo>
                  <a:cubicBezTo>
                    <a:pt x="194479" y="71566"/>
                    <a:pt x="194479" y="67453"/>
                    <a:pt x="195326" y="63582"/>
                  </a:cubicBezTo>
                  <a:cubicBezTo>
                    <a:pt x="195689" y="61767"/>
                    <a:pt x="195568" y="59953"/>
                    <a:pt x="195447" y="58017"/>
                  </a:cubicBezTo>
                  <a:cubicBezTo>
                    <a:pt x="195205" y="48823"/>
                    <a:pt x="193633" y="39871"/>
                    <a:pt x="189279" y="31645"/>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93" name="Google Shape;793;p33"/>
            <p:cNvSpPr/>
            <p:nvPr/>
          </p:nvSpPr>
          <p:spPr>
            <a:xfrm>
              <a:off x="6581061" y="3076407"/>
              <a:ext cx="136360" cy="135770"/>
            </a:xfrm>
            <a:custGeom>
              <a:avLst/>
              <a:gdLst/>
              <a:ahLst/>
              <a:cxnLst/>
              <a:rect l="l" t="t" r="r" b="b"/>
              <a:pathLst>
                <a:path w="49222" h="49009" extrusionOk="0">
                  <a:moveTo>
                    <a:pt x="27830" y="0"/>
                  </a:moveTo>
                  <a:cubicBezTo>
                    <a:pt x="27468" y="0"/>
                    <a:pt x="27226" y="0"/>
                    <a:pt x="26863" y="0"/>
                  </a:cubicBezTo>
                  <a:cubicBezTo>
                    <a:pt x="25895" y="0"/>
                    <a:pt x="25049" y="0"/>
                    <a:pt x="24081" y="0"/>
                  </a:cubicBezTo>
                  <a:cubicBezTo>
                    <a:pt x="20937" y="484"/>
                    <a:pt x="17913" y="847"/>
                    <a:pt x="14768" y="1331"/>
                  </a:cubicBezTo>
                  <a:cubicBezTo>
                    <a:pt x="14526" y="1815"/>
                    <a:pt x="14405" y="2661"/>
                    <a:pt x="13922" y="2782"/>
                  </a:cubicBezTo>
                  <a:cubicBezTo>
                    <a:pt x="10656" y="4355"/>
                    <a:pt x="8116" y="6654"/>
                    <a:pt x="6302" y="9799"/>
                  </a:cubicBezTo>
                  <a:cubicBezTo>
                    <a:pt x="5697" y="10767"/>
                    <a:pt x="4730" y="11250"/>
                    <a:pt x="3641" y="11371"/>
                  </a:cubicBezTo>
                  <a:cubicBezTo>
                    <a:pt x="3883" y="11734"/>
                    <a:pt x="4125" y="12097"/>
                    <a:pt x="4488" y="12702"/>
                  </a:cubicBezTo>
                  <a:cubicBezTo>
                    <a:pt x="3641" y="13912"/>
                    <a:pt x="3520" y="15727"/>
                    <a:pt x="1948" y="16573"/>
                  </a:cubicBezTo>
                  <a:cubicBezTo>
                    <a:pt x="1222" y="18388"/>
                    <a:pt x="134" y="20203"/>
                    <a:pt x="13" y="22259"/>
                  </a:cubicBezTo>
                  <a:cubicBezTo>
                    <a:pt x="-108" y="26735"/>
                    <a:pt x="618" y="30969"/>
                    <a:pt x="2069" y="35203"/>
                  </a:cubicBezTo>
                  <a:cubicBezTo>
                    <a:pt x="2069" y="35445"/>
                    <a:pt x="2190" y="35566"/>
                    <a:pt x="2069" y="35808"/>
                  </a:cubicBezTo>
                  <a:cubicBezTo>
                    <a:pt x="4125" y="38349"/>
                    <a:pt x="6302" y="40889"/>
                    <a:pt x="8358" y="43429"/>
                  </a:cubicBezTo>
                  <a:cubicBezTo>
                    <a:pt x="8479" y="43671"/>
                    <a:pt x="8358" y="44034"/>
                    <a:pt x="8479" y="44276"/>
                  </a:cubicBezTo>
                  <a:lnTo>
                    <a:pt x="8479" y="44276"/>
                  </a:lnTo>
                  <a:cubicBezTo>
                    <a:pt x="9810" y="44276"/>
                    <a:pt x="11140" y="44276"/>
                    <a:pt x="11261" y="46091"/>
                  </a:cubicBezTo>
                  <a:cubicBezTo>
                    <a:pt x="11987" y="46212"/>
                    <a:pt x="12833" y="46091"/>
                    <a:pt x="13438" y="46575"/>
                  </a:cubicBezTo>
                  <a:cubicBezTo>
                    <a:pt x="16945" y="48510"/>
                    <a:pt x="20816" y="49115"/>
                    <a:pt x="24807" y="48994"/>
                  </a:cubicBezTo>
                  <a:cubicBezTo>
                    <a:pt x="30007" y="48752"/>
                    <a:pt x="34966" y="47905"/>
                    <a:pt x="38957" y="44034"/>
                  </a:cubicBezTo>
                  <a:cubicBezTo>
                    <a:pt x="39320" y="43671"/>
                    <a:pt x="40046" y="43551"/>
                    <a:pt x="40651" y="43308"/>
                  </a:cubicBezTo>
                  <a:cubicBezTo>
                    <a:pt x="41255" y="42703"/>
                    <a:pt x="41860" y="42099"/>
                    <a:pt x="42465" y="41615"/>
                  </a:cubicBezTo>
                  <a:cubicBezTo>
                    <a:pt x="42827" y="41252"/>
                    <a:pt x="43069" y="41010"/>
                    <a:pt x="43432" y="40647"/>
                  </a:cubicBezTo>
                  <a:cubicBezTo>
                    <a:pt x="45609" y="37986"/>
                    <a:pt x="46819" y="34840"/>
                    <a:pt x="48028" y="31816"/>
                  </a:cubicBezTo>
                  <a:cubicBezTo>
                    <a:pt x="50084" y="26493"/>
                    <a:pt x="49359" y="21170"/>
                    <a:pt x="46819" y="16331"/>
                  </a:cubicBezTo>
                  <a:cubicBezTo>
                    <a:pt x="42707" y="8589"/>
                    <a:pt x="36659" y="2661"/>
                    <a:pt x="27830" y="24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pic>
        <p:nvPicPr>
          <p:cNvPr id="794" name="Google Shape;794;p33"/>
          <p:cNvPicPr preferRelativeResize="0"/>
          <p:nvPr/>
        </p:nvPicPr>
        <p:blipFill rotWithShape="1">
          <a:blip r:embed="rId7">
            <a:alphaModFix/>
          </a:blip>
          <a:srcRect/>
          <a:stretch/>
        </p:blipFill>
        <p:spPr>
          <a:xfrm>
            <a:off x="3304313" y="685678"/>
            <a:ext cx="3876501" cy="2019319"/>
          </a:xfrm>
          <a:prstGeom prst="rect">
            <a:avLst/>
          </a:prstGeom>
          <a:noFill/>
          <a:ln>
            <a:noFill/>
          </a:ln>
        </p:spPr>
      </p:pic>
      <p:sp>
        <p:nvSpPr>
          <p:cNvPr id="2" name="Text Placeholder 7">
            <a:extLst>
              <a:ext uri="{FF2B5EF4-FFF2-40B4-BE49-F238E27FC236}">
                <a16:creationId xmlns:a16="http://schemas.microsoft.com/office/drawing/2014/main" id="{C0C84BAC-4AAB-1025-499E-10B2B8C0E910}"/>
              </a:ext>
            </a:extLst>
          </p:cNvPr>
          <p:cNvSpPr txBox="1">
            <a:spLocks/>
          </p:cNvSpPr>
          <p:nvPr/>
        </p:nvSpPr>
        <p:spPr>
          <a:xfrm>
            <a:off x="4008214" y="8757883"/>
            <a:ext cx="3314191" cy="51829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600" dirty="0" err="1">
                <a:solidFill>
                  <a:schemeClr val="bg1"/>
                </a:solidFill>
              </a:rPr>
              <a:t>www.</a:t>
            </a:r>
            <a:r>
              <a:rPr lang="en-US" sz="2600" b="1" dirty="0" err="1">
                <a:solidFill>
                  <a:schemeClr val="bg1"/>
                </a:solidFill>
              </a:rPr>
              <a:t>actintegration</a:t>
            </a:r>
            <a:r>
              <a:rPr lang="en-US" sz="2600" dirty="0" err="1">
                <a:solidFill>
                  <a:schemeClr val="bg1"/>
                </a:solidFill>
              </a:rPr>
              <a:t>.eu</a:t>
            </a:r>
            <a:endParaRPr lang="en-US" sz="2600" dirty="0">
              <a:solidFill>
                <a:schemeClr val="bg1"/>
              </a:solidFill>
            </a:endParaRPr>
          </a:p>
          <a:p>
            <a:pPr marL="0" indent="0">
              <a:buNone/>
            </a:pPr>
            <a:endParaRPr lang="en-US" dirty="0">
              <a:solidFill>
                <a:srgbClr val="0C2D45"/>
              </a:solidFill>
            </a:endParaRPr>
          </a:p>
        </p:txBody>
      </p:sp>
      <p:pic>
        <p:nvPicPr>
          <p:cNvPr id="3" name="Picture 2" descr="A black text on a white background&#10;&#10;AI-generated content may be incorrect.">
            <a:extLst>
              <a:ext uri="{FF2B5EF4-FFF2-40B4-BE49-F238E27FC236}">
                <a16:creationId xmlns:a16="http://schemas.microsoft.com/office/drawing/2014/main" id="{FF3DF29B-5536-5773-A09C-557EB1108DE3}"/>
              </a:ext>
            </a:extLst>
          </p:cNvPr>
          <p:cNvPicPr>
            <a:picLocks noChangeAspect="1"/>
          </p:cNvPicPr>
          <p:nvPr/>
        </p:nvPicPr>
        <p:blipFill>
          <a:blip r:embed="rId8"/>
          <a:stretch>
            <a:fillRect/>
          </a:stretch>
        </p:blipFill>
        <p:spPr>
          <a:xfrm>
            <a:off x="233979" y="9752681"/>
            <a:ext cx="4656168" cy="70946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3" name="Google Shape;198;p10" descr="A hand holding a cookie in a mug&#10;&#10;Description automatically generated">
            <a:extLst>
              <a:ext uri="{FF2B5EF4-FFF2-40B4-BE49-F238E27FC236}">
                <a16:creationId xmlns:a16="http://schemas.microsoft.com/office/drawing/2014/main" id="{8D4A88C1-9A5F-D352-68E1-889995B4292E}"/>
              </a:ext>
            </a:extLst>
          </p:cNvPr>
          <p:cNvPicPr preferRelativeResize="0"/>
          <p:nvPr/>
        </p:nvPicPr>
        <p:blipFill rotWithShape="1">
          <a:blip r:embed="rId3">
            <a:alphaModFix/>
          </a:blip>
          <a:srcRect t="30882" b="30882"/>
          <a:stretch>
            <a:fillRect/>
          </a:stretch>
        </p:blipFill>
        <p:spPr>
          <a:xfrm>
            <a:off x="0" y="2060358"/>
            <a:ext cx="7595306" cy="1945750"/>
          </a:xfrm>
          <a:prstGeom prst="rect">
            <a:avLst/>
          </a:prstGeom>
          <a:noFill/>
          <a:ln>
            <a:noFill/>
          </a:ln>
        </p:spPr>
      </p:pic>
      <p:grpSp>
        <p:nvGrpSpPr>
          <p:cNvPr id="174" name="Google Shape;174;p10"/>
          <p:cNvGrpSpPr/>
          <p:nvPr/>
        </p:nvGrpSpPr>
        <p:grpSpPr>
          <a:xfrm>
            <a:off x="4785128" y="2959931"/>
            <a:ext cx="2528226" cy="1046177"/>
            <a:chOff x="5681508" y="5035168"/>
            <a:chExt cx="1406601" cy="582050"/>
          </a:xfrm>
        </p:grpSpPr>
        <p:grpSp>
          <p:nvGrpSpPr>
            <p:cNvPr id="175" name="Google Shape;175;p10"/>
            <p:cNvGrpSpPr/>
            <p:nvPr/>
          </p:nvGrpSpPr>
          <p:grpSpPr>
            <a:xfrm>
              <a:off x="6271456" y="5052748"/>
              <a:ext cx="320570" cy="564130"/>
              <a:chOff x="6271456" y="5052748"/>
              <a:chExt cx="320570" cy="564130"/>
            </a:xfrm>
          </p:grpSpPr>
          <p:sp>
            <p:nvSpPr>
              <p:cNvPr id="176" name="Google Shape;176;p10"/>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77" name="Google Shape;177;p10"/>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78" name="Google Shape;178;p10"/>
            <p:cNvGrpSpPr/>
            <p:nvPr/>
          </p:nvGrpSpPr>
          <p:grpSpPr>
            <a:xfrm>
              <a:off x="5681508" y="5035168"/>
              <a:ext cx="560955" cy="582050"/>
              <a:chOff x="5681508" y="5035168"/>
              <a:chExt cx="560955" cy="582050"/>
            </a:xfrm>
          </p:grpSpPr>
          <p:sp>
            <p:nvSpPr>
              <p:cNvPr id="179" name="Google Shape;179;p10"/>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0" name="Google Shape;180;p10"/>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181" name="Google Shape;181;p10"/>
              <p:cNvGrpSpPr/>
              <p:nvPr/>
            </p:nvGrpSpPr>
            <p:grpSpPr>
              <a:xfrm>
                <a:off x="5898463" y="5035168"/>
                <a:ext cx="344000" cy="581799"/>
                <a:chOff x="5898463" y="5035168"/>
                <a:chExt cx="344000" cy="581799"/>
              </a:xfrm>
            </p:grpSpPr>
            <p:sp>
              <p:nvSpPr>
                <p:cNvPr id="182" name="Google Shape;182;p10"/>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3" name="Google Shape;183;p10"/>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84" name="Google Shape;184;p10"/>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5" name="Google Shape;185;p10"/>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6" name="Google Shape;186;p10"/>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87" name="Google Shape;187;p10"/>
            <p:cNvGrpSpPr/>
            <p:nvPr/>
          </p:nvGrpSpPr>
          <p:grpSpPr>
            <a:xfrm>
              <a:off x="6615687" y="5133568"/>
              <a:ext cx="269367" cy="473526"/>
              <a:chOff x="6615687" y="5133568"/>
              <a:chExt cx="269367" cy="473526"/>
            </a:xfrm>
          </p:grpSpPr>
          <p:sp>
            <p:nvSpPr>
              <p:cNvPr id="188" name="Google Shape;188;p10"/>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89" name="Google Shape;189;p10"/>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190" name="Google Shape;190;p10"/>
            <p:cNvGrpSpPr/>
            <p:nvPr/>
          </p:nvGrpSpPr>
          <p:grpSpPr>
            <a:xfrm>
              <a:off x="6890349" y="5271792"/>
              <a:ext cx="197760" cy="335077"/>
              <a:chOff x="6890349" y="5271792"/>
              <a:chExt cx="197760" cy="335077"/>
            </a:xfrm>
          </p:grpSpPr>
          <p:sp>
            <p:nvSpPr>
              <p:cNvPr id="191" name="Google Shape;191;p10"/>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92" name="Google Shape;192;p10"/>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chemeClr val="lt1">
                  <a:alpha val="66666"/>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193" name="Google Shape;193;p10"/>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3</a:t>
            </a:fld>
            <a:endParaRPr/>
          </a:p>
        </p:txBody>
      </p:sp>
      <p:sp>
        <p:nvSpPr>
          <p:cNvPr id="194" name="Google Shape;194;p10"/>
          <p:cNvSpPr txBox="1"/>
          <p:nvPr/>
        </p:nvSpPr>
        <p:spPr>
          <a:xfrm>
            <a:off x="4665516" y="25400"/>
            <a:ext cx="2653227" cy="118023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50B4D9"/>
              </a:buClr>
              <a:buSzPts val="14000"/>
              <a:buFont typeface="Arial"/>
              <a:buNone/>
            </a:pPr>
            <a:r>
              <a:rPr lang="en-GB" sz="14000" b="1">
                <a:solidFill>
                  <a:srgbClr val="50B4D9"/>
                </a:solidFill>
                <a:latin typeface="Calibri"/>
                <a:ea typeface="Calibri"/>
                <a:cs typeface="Calibri"/>
                <a:sym typeface="Calibri"/>
              </a:rPr>
              <a:t>01</a:t>
            </a:r>
            <a:endParaRPr/>
          </a:p>
        </p:txBody>
      </p:sp>
      <p:cxnSp>
        <p:nvCxnSpPr>
          <p:cNvPr id="196" name="Google Shape;196;p10"/>
          <p:cNvCxnSpPr/>
          <p:nvPr/>
        </p:nvCxnSpPr>
        <p:spPr>
          <a:xfrm>
            <a:off x="10904" y="4392350"/>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197" name="Google Shape;197;p10"/>
          <p:cNvSpPr txBox="1"/>
          <p:nvPr/>
        </p:nvSpPr>
        <p:spPr>
          <a:xfrm>
            <a:off x="560893" y="4590832"/>
            <a:ext cx="6549990" cy="2043300"/>
          </a:xfrm>
          <a:prstGeom prst="rect">
            <a:avLst/>
          </a:prstGeom>
          <a:noFill/>
          <a:ln>
            <a:noFill/>
          </a:ln>
        </p:spPr>
        <p:txBody>
          <a:bodyPr spcFirstLastPara="1" wrap="square" lIns="91425" tIns="45700" rIns="91425" bIns="45700" anchor="t" anchorCtr="0">
            <a:noAutofit/>
          </a:bodyPr>
          <a:lstStyle/>
          <a:p>
            <a:pPr marL="0" marR="0" lvl="0" indent="0" algn="l" rtl="0">
              <a:lnSpc>
                <a:spcPts val="1280"/>
              </a:lnSpc>
              <a:spcBef>
                <a:spcPts val="0"/>
              </a:spcBef>
              <a:spcAft>
                <a:spcPts val="0"/>
              </a:spcAft>
              <a:buClr>
                <a:srgbClr val="F3745D"/>
              </a:buClr>
              <a:buSzPts val="1100"/>
              <a:buFont typeface="Arial"/>
              <a:buNone/>
            </a:pPr>
            <a:r>
              <a:rPr lang="en-GB" sz="1100" b="0" i="0" dirty="0">
                <a:solidFill>
                  <a:srgbClr val="0C2D45"/>
                </a:solidFill>
                <a:latin typeface="Calibri"/>
                <a:ea typeface="Calibri"/>
                <a:cs typeface="Calibri"/>
                <a:sym typeface="Calibri"/>
              </a:rPr>
              <a:t>Le guide des cafés de </a:t>
            </a:r>
            <a:r>
              <a:rPr lang="en-GB" sz="1100" b="0" i="0" dirty="0" err="1">
                <a:solidFill>
                  <a:srgbClr val="0C2D45"/>
                </a:solidFill>
                <a:latin typeface="Calibri"/>
                <a:ea typeface="Calibri"/>
                <a:cs typeface="Calibri"/>
                <a:sym typeface="Calibri"/>
              </a:rPr>
              <a:t>solidarité</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d'ACTIN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est</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une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ressource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complète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conçue</a:t>
            </a:r>
            <a:r>
              <a:rPr lang="en-GB" sz="1100" b="0" i="0" dirty="0">
                <a:solidFill>
                  <a:srgbClr val="0C2D45"/>
                </a:solidFill>
                <a:latin typeface="Calibri"/>
                <a:ea typeface="Calibri"/>
                <a:cs typeface="Calibri"/>
                <a:sym typeface="Calibri"/>
              </a:rPr>
              <a:t> pour </a:t>
            </a:r>
            <a:r>
              <a:rPr lang="en-GB" sz="1100" b="0" i="0" dirty="0" err="1">
                <a:solidFill>
                  <a:srgbClr val="0C2D45"/>
                </a:solidFill>
                <a:latin typeface="Calibri"/>
                <a:ea typeface="Calibri"/>
                <a:cs typeface="Calibri"/>
                <a:sym typeface="Calibri"/>
              </a:rPr>
              <a:t>favoriser</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l'acquisition</a:t>
            </a:r>
            <a:r>
              <a:rPr lang="en-GB" sz="1100" b="0" i="0" dirty="0">
                <a:solidFill>
                  <a:srgbClr val="0C2D45"/>
                </a:solidFill>
                <a:latin typeface="Calibri"/>
                <a:ea typeface="Calibri"/>
                <a:cs typeface="Calibri"/>
                <a:sym typeface="Calibri"/>
              </a:rPr>
              <a:t> de la langue, </a:t>
            </a:r>
            <a:r>
              <a:rPr lang="en-GB" sz="1100" b="0" i="0" dirty="0" err="1">
                <a:solidFill>
                  <a:srgbClr val="0C2D45"/>
                </a:solidFill>
                <a:latin typeface="Calibri"/>
                <a:ea typeface="Calibri"/>
                <a:cs typeface="Calibri"/>
                <a:sym typeface="Calibri"/>
              </a:rPr>
              <a:t>l'intégration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communautaire</a:t>
            </a:r>
            <a:r>
              <a:rPr lang="en-GB" sz="1100" b="0" i="0" dirty="0">
                <a:solidFill>
                  <a:srgbClr val="0C2D45"/>
                </a:solidFill>
                <a:latin typeface="Calibri"/>
                <a:ea typeface="Calibri"/>
                <a:cs typeface="Calibri"/>
                <a:sym typeface="Calibri"/>
              </a:rPr>
              <a:t> et </a:t>
            </a:r>
            <a:r>
              <a:rPr lang="en-GB" sz="1100" b="0" i="0" dirty="0" err="1">
                <a:solidFill>
                  <a:srgbClr val="0C2D45"/>
                </a:solidFill>
                <a:latin typeface="Calibri"/>
                <a:ea typeface="Calibri"/>
                <a:cs typeface="Calibri"/>
                <a:sym typeface="Calibri"/>
              </a:rPr>
              <a:t>l'échange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culturel</a:t>
            </a:r>
            <a:r>
              <a:rPr lang="en-GB" sz="1100" b="0" i="0" dirty="0">
                <a:solidFill>
                  <a:srgbClr val="0C2D45"/>
                </a:solidFill>
                <a:latin typeface="Calibri"/>
                <a:ea typeface="Calibri"/>
                <a:cs typeface="Calibri"/>
                <a:sym typeface="Calibri"/>
              </a:rPr>
              <a:t> par la </a:t>
            </a:r>
            <a:r>
              <a:rPr lang="en-GB" sz="1100" b="0" i="0" dirty="0" err="1">
                <a:solidFill>
                  <a:srgbClr val="0C2D45"/>
                </a:solidFill>
                <a:latin typeface="Calibri"/>
                <a:ea typeface="Calibri"/>
                <a:cs typeface="Calibri"/>
                <a:sym typeface="Calibri"/>
              </a:rPr>
              <a:t>création</a:t>
            </a:r>
            <a:r>
              <a:rPr lang="en-GB" sz="1100" b="0" i="0" dirty="0">
                <a:solidFill>
                  <a:srgbClr val="0C2D45"/>
                </a:solidFill>
                <a:latin typeface="Calibri"/>
                <a:ea typeface="Calibri"/>
                <a:cs typeface="Calibri"/>
                <a:sym typeface="Calibri"/>
              </a:rPr>
              <a:t> et </a:t>
            </a:r>
            <a:r>
              <a:rPr lang="en-GB" sz="1100" b="0" i="0" dirty="0" err="1">
                <a:solidFill>
                  <a:srgbClr val="0C2D45"/>
                </a:solidFill>
                <a:latin typeface="Calibri"/>
                <a:ea typeface="Calibri"/>
                <a:cs typeface="Calibri"/>
                <a:sym typeface="Calibri"/>
              </a:rPr>
              <a:t>l'exploitation</a:t>
            </a:r>
            <a:r>
              <a:rPr lang="en-GB" sz="1100" b="0" i="0" dirty="0">
                <a:solidFill>
                  <a:srgbClr val="0C2D45"/>
                </a:solidFill>
                <a:latin typeface="Calibri"/>
                <a:ea typeface="Calibri"/>
                <a:cs typeface="Calibri"/>
                <a:sym typeface="Calibri"/>
              </a:rPr>
              <a:t> d'un café de </a:t>
            </a:r>
            <a:r>
              <a:rPr lang="en-GB" sz="1100" b="0" i="0" dirty="0" err="1">
                <a:solidFill>
                  <a:srgbClr val="0C2D45"/>
                </a:solidFill>
                <a:latin typeface="Calibri"/>
                <a:ea typeface="Calibri"/>
                <a:cs typeface="Calibri"/>
                <a:sym typeface="Calibri"/>
              </a:rPr>
              <a:t>solidarité</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d'ACTIN</a:t>
            </a:r>
            <a:r>
              <a:rPr lang="en-GB" sz="1100" b="0" i="0" dirty="0">
                <a:solidFill>
                  <a:srgbClr val="0C2D45"/>
                </a:solidFill>
                <a:latin typeface="Calibri"/>
                <a:ea typeface="Calibri"/>
                <a:cs typeface="Calibri"/>
                <a:sym typeface="Calibri"/>
              </a:rPr>
              <a:t>. </a:t>
            </a:r>
            <a:endParaRPr dirty="0"/>
          </a:p>
          <a:p>
            <a:pPr marL="0" marR="0" lvl="0" indent="0" algn="l" rtl="0">
              <a:lnSpc>
                <a:spcPts val="1280"/>
              </a:lnSpc>
              <a:spcBef>
                <a:spcPts val="0"/>
              </a:spcBef>
              <a:spcAft>
                <a:spcPts val="0"/>
              </a:spcAft>
              <a:buClr>
                <a:srgbClr val="F3745D"/>
              </a:buClr>
              <a:buSzPts val="600"/>
              <a:buFont typeface="Arial"/>
              <a:buNone/>
            </a:pPr>
            <a:endParaRPr sz="600" b="0" i="0" dirty="0">
              <a:solidFill>
                <a:srgbClr val="0C2D45"/>
              </a:solidFill>
              <a:latin typeface="Calibri"/>
              <a:ea typeface="Calibri"/>
              <a:cs typeface="Calibri"/>
              <a:sym typeface="Calibri"/>
            </a:endParaRPr>
          </a:p>
          <a:p>
            <a:pPr marL="0" marR="0" lvl="0" indent="0" algn="l" rtl="0">
              <a:lnSpc>
                <a:spcPts val="1280"/>
              </a:lnSpc>
              <a:spcBef>
                <a:spcPts val="0"/>
              </a:spcBef>
              <a:spcAft>
                <a:spcPts val="0"/>
              </a:spcAft>
              <a:buClr>
                <a:srgbClr val="F3745D"/>
              </a:buClr>
              <a:buSzPts val="1100"/>
              <a:buFont typeface="Arial"/>
              <a:buNone/>
            </a:pPr>
            <a:r>
              <a:rPr lang="en-GB" sz="1100" b="1" i="0" dirty="0">
                <a:solidFill>
                  <a:srgbClr val="7ABB57"/>
                </a:solidFill>
                <a:latin typeface="Calibri"/>
                <a:ea typeface="Calibri"/>
                <a:cs typeface="Calibri"/>
                <a:sym typeface="Calibri"/>
              </a:rPr>
              <a:t>Mais </a:t>
            </a:r>
            <a:r>
              <a:rPr lang="en-GB" sz="1100" b="1" i="0" dirty="0" err="1">
                <a:solidFill>
                  <a:srgbClr val="7ABB57"/>
                </a:solidFill>
                <a:latin typeface="Calibri"/>
                <a:ea typeface="Calibri"/>
                <a:cs typeface="Calibri"/>
                <a:sym typeface="Calibri"/>
              </a:rPr>
              <a:t>d'abord</a:t>
            </a:r>
            <a:r>
              <a:rPr lang="en-GB" sz="1100" b="1" i="0" dirty="0">
                <a:solidFill>
                  <a:srgbClr val="7ABB57"/>
                </a:solidFill>
                <a:latin typeface="Calibri"/>
                <a:ea typeface="Calibri"/>
                <a:cs typeface="Calibri"/>
                <a:sym typeface="Calibri"/>
              </a:rPr>
              <a:t>, </a:t>
            </a:r>
            <a:r>
              <a:rPr lang="en-GB" sz="1100" b="1" i="0" dirty="0" err="1">
                <a:solidFill>
                  <a:srgbClr val="7ABB57"/>
                </a:solidFill>
                <a:latin typeface="Calibri"/>
                <a:ea typeface="Calibri"/>
                <a:cs typeface="Calibri"/>
                <a:sym typeface="Calibri"/>
              </a:rPr>
              <a:t>qu'est-ce</a:t>
            </a:r>
            <a:r>
              <a:rPr lang="en-GB" sz="1100" b="1" i="0" dirty="0">
                <a:solidFill>
                  <a:srgbClr val="7ABB57"/>
                </a:solidFill>
                <a:latin typeface="Calibri"/>
                <a:ea typeface="Calibri"/>
                <a:cs typeface="Calibri"/>
                <a:sym typeface="Calibri"/>
              </a:rPr>
              <a:t> </a:t>
            </a:r>
            <a:r>
              <a:rPr lang="en-GB" sz="1100" b="1" i="0" dirty="0" err="1">
                <a:solidFill>
                  <a:srgbClr val="7ABB57"/>
                </a:solidFill>
                <a:latin typeface="Calibri"/>
                <a:ea typeface="Calibri"/>
                <a:cs typeface="Calibri"/>
                <a:sym typeface="Calibri"/>
              </a:rPr>
              <a:t>qu'un</a:t>
            </a:r>
            <a:r>
              <a:rPr lang="en-GB" sz="1100" b="1" i="0" dirty="0">
                <a:solidFill>
                  <a:srgbClr val="7ABB57"/>
                </a:solidFill>
                <a:latin typeface="Calibri"/>
                <a:ea typeface="Calibri"/>
                <a:cs typeface="Calibri"/>
                <a:sym typeface="Calibri"/>
              </a:rPr>
              <a:t> café </a:t>
            </a:r>
            <a:r>
              <a:rPr lang="en-GB" sz="1100" b="1" i="0" dirty="0" err="1">
                <a:solidFill>
                  <a:srgbClr val="7ABB57"/>
                </a:solidFill>
                <a:latin typeface="Calibri"/>
                <a:ea typeface="Calibri"/>
                <a:cs typeface="Calibri"/>
                <a:sym typeface="Calibri"/>
              </a:rPr>
              <a:t>solidaire</a:t>
            </a:r>
            <a:r>
              <a:rPr lang="en-GB" sz="1100" b="1" i="0" dirty="0">
                <a:solidFill>
                  <a:srgbClr val="7ABB57"/>
                </a:solidFill>
                <a:latin typeface="Calibri"/>
                <a:ea typeface="Calibri"/>
                <a:cs typeface="Calibri"/>
                <a:sym typeface="Calibri"/>
              </a:rPr>
              <a:t> dans le </a:t>
            </a:r>
            <a:r>
              <a:rPr lang="en-GB" sz="1100" b="1" i="0" dirty="0" err="1">
                <a:solidFill>
                  <a:srgbClr val="7ABB57"/>
                </a:solidFill>
                <a:latin typeface="Calibri"/>
                <a:ea typeface="Calibri"/>
                <a:cs typeface="Calibri"/>
                <a:sym typeface="Calibri"/>
              </a:rPr>
              <a:t>contexte</a:t>
            </a:r>
            <a:r>
              <a:rPr lang="en-GB" sz="1100" b="1" i="0" dirty="0">
                <a:solidFill>
                  <a:srgbClr val="7ABB57"/>
                </a:solidFill>
                <a:latin typeface="Calibri"/>
                <a:ea typeface="Calibri"/>
                <a:cs typeface="Calibri"/>
                <a:sym typeface="Calibri"/>
              </a:rPr>
              <a:t> </a:t>
            </a:r>
            <a:r>
              <a:rPr lang="en-GB" sz="1100" b="1" i="0" dirty="0" err="1">
                <a:solidFill>
                  <a:srgbClr val="7ABB57"/>
                </a:solidFill>
                <a:latin typeface="Calibri"/>
                <a:ea typeface="Calibri"/>
                <a:cs typeface="Calibri"/>
                <a:sym typeface="Calibri"/>
              </a:rPr>
              <a:t>d'Actin</a:t>
            </a:r>
            <a:r>
              <a:rPr lang="en-GB" sz="1100" b="1" i="0" dirty="0">
                <a:solidFill>
                  <a:srgbClr val="7ABB57"/>
                </a:solidFill>
                <a:latin typeface="Calibri"/>
                <a:ea typeface="Calibri"/>
                <a:cs typeface="Calibri"/>
                <a:sym typeface="Calibri"/>
              </a:rPr>
              <a:t> ?</a:t>
            </a:r>
            <a:endParaRPr dirty="0"/>
          </a:p>
          <a:p>
            <a:pPr marL="0" marR="0" lvl="0" indent="0" algn="l" rtl="0">
              <a:lnSpc>
                <a:spcPts val="1280"/>
              </a:lnSpc>
              <a:spcBef>
                <a:spcPts val="0"/>
              </a:spcBef>
              <a:spcAft>
                <a:spcPts val="0"/>
              </a:spcAft>
              <a:buClr>
                <a:srgbClr val="F3745D"/>
              </a:buClr>
              <a:buSzPts val="1100"/>
              <a:buFont typeface="Arial"/>
              <a:buNone/>
            </a:pPr>
            <a:r>
              <a:rPr lang="en-GB" sz="1100" b="0" i="0" dirty="0">
                <a:solidFill>
                  <a:srgbClr val="0C2D45"/>
                </a:solidFill>
                <a:latin typeface="Calibri"/>
                <a:ea typeface="Calibri"/>
                <a:cs typeface="Calibri"/>
                <a:sym typeface="Calibri"/>
              </a:rPr>
              <a:t>Une tasse de </a:t>
            </a:r>
            <a:r>
              <a:rPr lang="en-GB" sz="1100" b="0" i="0" dirty="0" err="1">
                <a:solidFill>
                  <a:srgbClr val="0C2D45"/>
                </a:solidFill>
                <a:latin typeface="Calibri"/>
                <a:ea typeface="Calibri"/>
                <a:cs typeface="Calibri"/>
                <a:sym typeface="Calibri"/>
              </a:rPr>
              <a:t>thé</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ou</a:t>
            </a:r>
            <a:r>
              <a:rPr lang="en-GB" sz="1100" b="0" i="0" dirty="0">
                <a:solidFill>
                  <a:srgbClr val="0C2D45"/>
                </a:solidFill>
                <a:latin typeface="Calibri"/>
                <a:ea typeface="Calibri"/>
                <a:cs typeface="Calibri"/>
                <a:sym typeface="Calibri"/>
              </a:rPr>
              <a:t> de café </a:t>
            </a:r>
            <a:r>
              <a:rPr lang="en-GB" sz="1100" b="0" i="0" dirty="0" err="1">
                <a:solidFill>
                  <a:srgbClr val="0C2D45"/>
                </a:solidFill>
                <a:latin typeface="Calibri"/>
                <a:ea typeface="Calibri"/>
                <a:cs typeface="Calibri"/>
                <a:sym typeface="Calibri"/>
              </a:rPr>
              <a:t>ou</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une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boisson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traditionnelle</a:t>
            </a:r>
            <a:r>
              <a:rPr lang="en-GB" sz="1100" b="0" i="0" dirty="0">
                <a:solidFill>
                  <a:srgbClr val="0C2D45"/>
                </a:solidFill>
                <a:latin typeface="Calibri"/>
                <a:ea typeface="Calibri"/>
                <a:cs typeface="Calibri"/>
                <a:sym typeface="Calibri"/>
              </a:rPr>
              <a:t> nous </a:t>
            </a:r>
            <a:r>
              <a:rPr lang="en-GB" sz="1100" b="0" i="0" dirty="0" err="1">
                <a:solidFill>
                  <a:srgbClr val="0C2D45"/>
                </a:solidFill>
                <a:latin typeface="Calibri"/>
                <a:ea typeface="Calibri"/>
                <a:cs typeface="Calibri"/>
                <a:sym typeface="Calibri"/>
              </a:rPr>
              <a:t>réconforte</a:t>
            </a:r>
            <a:r>
              <a:rPr lang="en-GB" sz="1100" b="0" i="0" dirty="0">
                <a:solidFill>
                  <a:srgbClr val="0C2D45"/>
                </a:solidFill>
                <a:latin typeface="Calibri"/>
                <a:ea typeface="Calibri"/>
                <a:cs typeface="Calibri"/>
                <a:sym typeface="Calibri"/>
              </a:rPr>
              <a:t>. Nous </a:t>
            </a:r>
            <a:r>
              <a:rPr lang="en-GB" sz="1100" b="0" i="0" dirty="0" err="1">
                <a:solidFill>
                  <a:srgbClr val="0C2D45"/>
                </a:solidFill>
                <a:latin typeface="Calibri"/>
                <a:ea typeface="Calibri"/>
                <a:cs typeface="Calibri"/>
                <a:sym typeface="Calibri"/>
              </a:rPr>
              <a:t>entourons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nos</a:t>
            </a:r>
            <a:r>
              <a:rPr lang="en-GB" sz="1100" b="0" i="0" dirty="0">
                <a:solidFill>
                  <a:srgbClr val="0C2D45"/>
                </a:solidFill>
                <a:latin typeface="Calibri"/>
                <a:ea typeface="Calibri"/>
                <a:cs typeface="Calibri"/>
                <a:sym typeface="Calibri"/>
              </a:rPr>
              <a:t> mains </a:t>
            </a:r>
            <a:r>
              <a:rPr lang="en-GB" sz="1100" b="0" i="0" dirty="0" err="1">
                <a:solidFill>
                  <a:srgbClr val="0C2D45"/>
                </a:solidFill>
                <a:latin typeface="Calibri"/>
                <a:ea typeface="Calibri"/>
                <a:cs typeface="Calibri"/>
                <a:sym typeface="Calibri"/>
              </a:rPr>
              <a:t>autour</a:t>
            </a:r>
            <a:r>
              <a:rPr lang="en-GB" sz="1100" b="0" i="0" dirty="0">
                <a:solidFill>
                  <a:srgbClr val="0C2D45"/>
                </a:solidFill>
                <a:latin typeface="Calibri"/>
                <a:ea typeface="Calibri"/>
                <a:cs typeface="Calibri"/>
                <a:sym typeface="Calibri"/>
              </a:rPr>
              <a:t> de </a:t>
            </a:r>
            <a:r>
              <a:rPr lang="en-GB" sz="1100" b="0" i="0" dirty="0" err="1">
                <a:solidFill>
                  <a:srgbClr val="0C2D45"/>
                </a:solidFill>
                <a:latin typeface="Calibri"/>
                <a:ea typeface="Calibri"/>
                <a:cs typeface="Calibri"/>
                <a:sym typeface="Calibri"/>
              </a:rPr>
              <a:t>cette</a:t>
            </a:r>
            <a:r>
              <a:rPr lang="en-GB" sz="1100" b="0" i="0" dirty="0">
                <a:solidFill>
                  <a:srgbClr val="0C2D45"/>
                </a:solidFill>
                <a:latin typeface="Calibri"/>
                <a:ea typeface="Calibri"/>
                <a:cs typeface="Calibri"/>
                <a:sym typeface="Calibri"/>
              </a:rPr>
              <a:t> tasse, de </a:t>
            </a:r>
            <a:r>
              <a:rPr lang="en-GB" sz="1100" b="0" i="0" dirty="0" err="1">
                <a:solidFill>
                  <a:srgbClr val="0C2D45"/>
                </a:solidFill>
                <a:latin typeface="Calibri"/>
                <a:ea typeface="Calibri"/>
                <a:cs typeface="Calibri"/>
                <a:sym typeface="Calibri"/>
              </a:rPr>
              <a:t>ce</a:t>
            </a:r>
            <a:r>
              <a:rPr lang="en-GB" sz="1100" b="0" i="0" dirty="0">
                <a:solidFill>
                  <a:srgbClr val="0C2D45"/>
                </a:solidFill>
                <a:latin typeface="Calibri"/>
                <a:ea typeface="Calibri"/>
                <a:cs typeface="Calibri"/>
                <a:sym typeface="Calibri"/>
              </a:rPr>
              <a:t> mug </a:t>
            </a:r>
            <a:r>
              <a:rPr lang="en-GB" sz="1100" b="0" i="0" dirty="0" err="1">
                <a:solidFill>
                  <a:srgbClr val="0C2D45"/>
                </a:solidFill>
                <a:latin typeface="Calibri"/>
                <a:ea typeface="Calibri"/>
                <a:cs typeface="Calibri"/>
                <a:sym typeface="Calibri"/>
              </a:rPr>
              <a:t>ou</a:t>
            </a:r>
            <a:r>
              <a:rPr lang="en-GB" sz="1100" b="0" i="0" dirty="0">
                <a:solidFill>
                  <a:srgbClr val="0C2D45"/>
                </a:solidFill>
                <a:latin typeface="Calibri"/>
                <a:ea typeface="Calibri"/>
                <a:cs typeface="Calibri"/>
                <a:sym typeface="Calibri"/>
              </a:rPr>
              <a:t> de </a:t>
            </a:r>
            <a:r>
              <a:rPr lang="en-GB" sz="1100" b="0" i="0" dirty="0" err="1">
                <a:solidFill>
                  <a:srgbClr val="0C2D45"/>
                </a:solidFill>
                <a:latin typeface="Calibri"/>
                <a:ea typeface="Calibri"/>
                <a:cs typeface="Calibri"/>
                <a:sym typeface="Calibri"/>
              </a:rPr>
              <a:t>ce</a:t>
            </a:r>
            <a:r>
              <a:rPr lang="en-GB" sz="1100" b="0" i="0" dirty="0">
                <a:solidFill>
                  <a:srgbClr val="0C2D45"/>
                </a:solidFill>
                <a:latin typeface="Calibri"/>
                <a:ea typeface="Calibri"/>
                <a:cs typeface="Calibri"/>
                <a:sym typeface="Calibri"/>
              </a:rPr>
              <a:t> verre, et </a:t>
            </a:r>
            <a:r>
              <a:rPr lang="en-GB" sz="1100" b="0" i="0" dirty="0" err="1">
                <a:solidFill>
                  <a:srgbClr val="0C2D45"/>
                </a:solidFill>
                <a:latin typeface="Calibri"/>
                <a:ea typeface="Calibri"/>
                <a:cs typeface="Calibri"/>
                <a:sym typeface="Calibri"/>
              </a:rPr>
              <a:t>parfois</a:t>
            </a:r>
            <a:r>
              <a:rPr lang="en-GB" sz="1100" b="0" i="0" dirty="0">
                <a:solidFill>
                  <a:srgbClr val="0C2D45"/>
                </a:solidFill>
                <a:latin typeface="Calibri"/>
                <a:ea typeface="Calibri"/>
                <a:cs typeface="Calibri"/>
                <a:sym typeface="Calibri"/>
              </a:rPr>
              <a:t> nous </a:t>
            </a:r>
            <a:r>
              <a:rPr lang="en-GB" sz="1100" b="0" i="0" dirty="0" err="1">
                <a:solidFill>
                  <a:srgbClr val="0C2D45"/>
                </a:solidFill>
                <a:latin typeface="Calibri"/>
                <a:ea typeface="Calibri"/>
                <a:cs typeface="Calibri"/>
                <a:sym typeface="Calibri"/>
              </a:rPr>
              <a:t>respirons</a:t>
            </a:r>
            <a:r>
              <a:rPr lang="en-GB" sz="1100" b="0" i="0" dirty="0">
                <a:solidFill>
                  <a:srgbClr val="0C2D45"/>
                </a:solidFill>
                <a:latin typeface="Calibri"/>
                <a:ea typeface="Calibri"/>
                <a:cs typeface="Calibri"/>
                <a:sym typeface="Calibri"/>
              </a:rPr>
              <a:t> un peu </a:t>
            </a:r>
            <a:r>
              <a:rPr lang="en-GB" sz="1100" b="0" i="0" dirty="0" err="1">
                <a:solidFill>
                  <a:srgbClr val="0C2D45"/>
                </a:solidFill>
                <a:latin typeface="Calibri"/>
                <a:ea typeface="Calibri"/>
                <a:cs typeface="Calibri"/>
                <a:sym typeface="Calibri"/>
              </a:rPr>
              <a:t>mieux</a:t>
            </a:r>
            <a:r>
              <a:rPr lang="en-GB" sz="1100" b="0" i="0" dirty="0">
                <a:solidFill>
                  <a:srgbClr val="0C2D45"/>
                </a:solidFill>
                <a:latin typeface="Calibri"/>
                <a:ea typeface="Calibri"/>
                <a:cs typeface="Calibri"/>
                <a:sym typeface="Calibri"/>
              </a:rPr>
              <a:t> à </a:t>
            </a:r>
            <a:r>
              <a:rPr lang="en-GB" sz="1100" b="0" i="0" dirty="0" err="1">
                <a:solidFill>
                  <a:srgbClr val="0C2D45"/>
                </a:solidFill>
                <a:latin typeface="Calibri"/>
                <a:ea typeface="Calibri"/>
                <a:cs typeface="Calibri"/>
                <a:sym typeface="Calibri"/>
              </a:rPr>
              <a:t>ce</a:t>
            </a:r>
            <a:r>
              <a:rPr lang="en-GB" sz="1100" b="0" i="0" dirty="0">
                <a:solidFill>
                  <a:srgbClr val="0C2D45"/>
                </a:solidFill>
                <a:latin typeface="Calibri"/>
                <a:ea typeface="Calibri"/>
                <a:cs typeface="Calibri"/>
                <a:sym typeface="Calibri"/>
              </a:rPr>
              <a:t> moment-</a:t>
            </a:r>
            <a:r>
              <a:rPr lang="en-GB" sz="1100" b="0" i="0" dirty="0" err="1">
                <a:solidFill>
                  <a:srgbClr val="0C2D45"/>
                </a:solidFill>
                <a:latin typeface="Calibri"/>
                <a:ea typeface="Calibri"/>
                <a:cs typeface="Calibri"/>
                <a:sym typeface="Calibri"/>
              </a:rPr>
              <a:t>là</a:t>
            </a:r>
            <a:r>
              <a:rPr lang="en-GB" sz="1100" b="0" i="0" dirty="0">
                <a:solidFill>
                  <a:srgbClr val="0C2D45"/>
                </a:solidFill>
                <a:latin typeface="Calibri"/>
                <a:ea typeface="Calibri"/>
                <a:cs typeface="Calibri"/>
                <a:sym typeface="Calibri"/>
              </a:rPr>
              <a:t>. Un café </a:t>
            </a:r>
            <a:r>
              <a:rPr lang="en-GB" sz="1100" dirty="0">
                <a:solidFill>
                  <a:srgbClr val="0C2D45"/>
                </a:solidFill>
                <a:latin typeface="Calibri"/>
                <a:ea typeface="Calibri"/>
                <a:cs typeface="Calibri"/>
                <a:sym typeface="Calibri"/>
              </a:rPr>
              <a:t>de </a:t>
            </a:r>
            <a:r>
              <a:rPr lang="en-GB" sz="1100" dirty="0" err="1">
                <a:solidFill>
                  <a:srgbClr val="0C2D45"/>
                </a:solidFill>
                <a:latin typeface="Calibri"/>
                <a:ea typeface="Calibri"/>
                <a:cs typeface="Calibri"/>
                <a:sym typeface="Calibri"/>
              </a:rPr>
              <a:t>solidarité</a:t>
            </a:r>
            <a:r>
              <a:rPr lang="en-GB" sz="1100" b="0" i="0" dirty="0">
                <a:solidFill>
                  <a:srgbClr val="0C2D45"/>
                </a:solidFill>
                <a:latin typeface="Calibri"/>
                <a:ea typeface="Calibri"/>
                <a:cs typeface="Calibri"/>
                <a:sym typeface="Calibri"/>
              </a:rPr>
              <a:t> dans le </a:t>
            </a:r>
            <a:r>
              <a:rPr lang="en-GB" sz="1100" b="0" i="0" dirty="0" err="1">
                <a:solidFill>
                  <a:srgbClr val="0C2D45"/>
                </a:solidFill>
                <a:latin typeface="Calibri"/>
                <a:ea typeface="Calibri"/>
                <a:cs typeface="Calibri"/>
                <a:sym typeface="Calibri"/>
              </a:rPr>
              <a:t>contexte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d'ACTIN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est</a:t>
            </a:r>
            <a:r>
              <a:rPr lang="en-GB" sz="1100" b="0" i="0" dirty="0">
                <a:solidFill>
                  <a:srgbClr val="0C2D45"/>
                </a:solidFill>
                <a:latin typeface="Calibri"/>
                <a:ea typeface="Calibri"/>
                <a:cs typeface="Calibri"/>
                <a:sym typeface="Calibri"/>
              </a:rPr>
              <a:t> un </a:t>
            </a:r>
            <a:r>
              <a:rPr lang="en-GB" sz="1100" b="0" i="0" dirty="0" err="1">
                <a:solidFill>
                  <a:srgbClr val="0C2D45"/>
                </a:solidFill>
                <a:latin typeface="Calibri"/>
                <a:ea typeface="Calibri"/>
                <a:cs typeface="Calibri"/>
                <a:sym typeface="Calibri"/>
              </a:rPr>
              <a:t>espace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où</a:t>
            </a:r>
            <a:r>
              <a:rPr lang="en-GB" sz="1100" b="0" i="0" dirty="0">
                <a:solidFill>
                  <a:srgbClr val="0C2D45"/>
                </a:solidFill>
                <a:latin typeface="Calibri"/>
                <a:ea typeface="Calibri"/>
                <a:cs typeface="Calibri"/>
                <a:sym typeface="Calibri"/>
              </a:rPr>
              <a:t> le simple fait de </a:t>
            </a:r>
            <a:r>
              <a:rPr lang="en-GB" sz="1100" b="0" i="0" dirty="0" err="1">
                <a:solidFill>
                  <a:srgbClr val="0C2D45"/>
                </a:solidFill>
                <a:latin typeface="Calibri"/>
                <a:ea typeface="Calibri"/>
                <a:cs typeface="Calibri"/>
                <a:sym typeface="Calibri"/>
              </a:rPr>
              <a:t>partager</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une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boisson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devient</a:t>
            </a:r>
            <a:r>
              <a:rPr lang="en-GB" sz="1100" b="0" i="0" dirty="0">
                <a:solidFill>
                  <a:srgbClr val="0C2D45"/>
                </a:solidFill>
                <a:latin typeface="Calibri"/>
                <a:ea typeface="Calibri"/>
                <a:cs typeface="Calibri"/>
                <a:sym typeface="Calibri"/>
              </a:rPr>
              <a:t> un puissant </a:t>
            </a:r>
            <a:r>
              <a:rPr lang="en-GB" sz="1100" b="0" i="0" dirty="0" err="1">
                <a:solidFill>
                  <a:srgbClr val="0C2D45"/>
                </a:solidFill>
                <a:latin typeface="Calibri"/>
                <a:ea typeface="Calibri"/>
                <a:cs typeface="Calibri"/>
                <a:sym typeface="Calibri"/>
              </a:rPr>
              <a:t>symbole</a:t>
            </a:r>
            <a:r>
              <a:rPr lang="en-GB" sz="1100" b="0" i="0" dirty="0">
                <a:solidFill>
                  <a:srgbClr val="0C2D45"/>
                </a:solidFill>
                <a:latin typeface="Calibri"/>
                <a:ea typeface="Calibri"/>
                <a:cs typeface="Calibri"/>
                <a:sym typeface="Calibri"/>
              </a:rPr>
              <a:t> de </a:t>
            </a:r>
            <a:r>
              <a:rPr lang="en-GB" sz="1100" b="0" i="0" dirty="0" err="1">
                <a:solidFill>
                  <a:srgbClr val="0C2D45"/>
                </a:solidFill>
                <a:latin typeface="Calibri"/>
                <a:ea typeface="Calibri"/>
                <a:cs typeface="Calibri"/>
                <a:sym typeface="Calibri"/>
              </a:rPr>
              <a:t>communauté</a:t>
            </a:r>
            <a:r>
              <a:rPr lang="en-GB" sz="1100" b="0" i="0" dirty="0">
                <a:solidFill>
                  <a:srgbClr val="0C2D45"/>
                </a:solidFill>
                <a:latin typeface="Calibri"/>
                <a:ea typeface="Calibri"/>
                <a:cs typeface="Calibri"/>
                <a:sym typeface="Calibri"/>
              </a:rPr>
              <a:t> et de </a:t>
            </a:r>
            <a:r>
              <a:rPr lang="en-GB" sz="1100" b="0" i="0" dirty="0" err="1">
                <a:solidFill>
                  <a:srgbClr val="0C2D45"/>
                </a:solidFill>
                <a:latin typeface="Calibri"/>
                <a:ea typeface="Calibri"/>
                <a:cs typeface="Calibri"/>
                <a:sym typeface="Calibri"/>
              </a:rPr>
              <a:t>soutien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Ici</a:t>
            </a:r>
            <a:r>
              <a:rPr lang="en-GB" sz="1100" b="0" i="0" dirty="0">
                <a:solidFill>
                  <a:srgbClr val="0C2D45"/>
                </a:solidFill>
                <a:latin typeface="Calibri"/>
                <a:ea typeface="Calibri"/>
                <a:cs typeface="Calibri"/>
                <a:sym typeface="Calibri"/>
              </a:rPr>
              <a:t>, des </a:t>
            </a:r>
            <a:r>
              <a:rPr lang="en-GB" sz="1100" b="0" i="0" dirty="0" err="1">
                <a:solidFill>
                  <a:srgbClr val="0C2D45"/>
                </a:solidFill>
                <a:latin typeface="Calibri"/>
                <a:ea typeface="Calibri"/>
                <a:cs typeface="Calibri"/>
                <a:sym typeface="Calibri"/>
              </a:rPr>
              <a:t>personnes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d'origines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diverses</a:t>
            </a:r>
            <a:r>
              <a:rPr lang="en-GB" sz="1100" b="0" i="0" dirty="0">
                <a:solidFill>
                  <a:srgbClr val="0C2D45"/>
                </a:solidFill>
                <a:latin typeface="Calibri"/>
                <a:ea typeface="Calibri"/>
                <a:cs typeface="Calibri"/>
                <a:sym typeface="Calibri"/>
              </a:rPr>
              <a:t> - </a:t>
            </a:r>
            <a:r>
              <a:rPr lang="en-GB" sz="1100" b="0" i="0" dirty="0" err="1">
                <a:solidFill>
                  <a:srgbClr val="0C2D45"/>
                </a:solidFill>
                <a:latin typeface="Calibri"/>
                <a:ea typeface="Calibri"/>
                <a:cs typeface="Calibri"/>
                <a:sym typeface="Calibri"/>
              </a:rPr>
              <a:t>locaux</a:t>
            </a:r>
            <a:r>
              <a:rPr lang="en-GB" sz="1100" b="0" i="0" dirty="0">
                <a:solidFill>
                  <a:srgbClr val="0C2D45"/>
                </a:solidFill>
                <a:latin typeface="Calibri"/>
                <a:ea typeface="Calibri"/>
                <a:cs typeface="Calibri"/>
                <a:sym typeface="Calibri"/>
              </a:rPr>
              <a:t>, migrants et </a:t>
            </a:r>
            <a:r>
              <a:rPr lang="en-GB" sz="1100" b="0" i="0" dirty="0" err="1">
                <a:solidFill>
                  <a:srgbClr val="0C2D45"/>
                </a:solidFill>
                <a:latin typeface="Calibri"/>
                <a:ea typeface="Calibri"/>
                <a:cs typeface="Calibri"/>
                <a:sym typeface="Calibri"/>
              </a:rPr>
              <a:t>réfugiés</a:t>
            </a:r>
            <a:r>
              <a:rPr lang="en-GB" sz="1100" b="0" i="0" dirty="0">
                <a:solidFill>
                  <a:srgbClr val="0C2D45"/>
                </a:solidFill>
                <a:latin typeface="Calibri"/>
                <a:ea typeface="Calibri"/>
                <a:cs typeface="Calibri"/>
                <a:sym typeface="Calibri"/>
              </a:rPr>
              <a:t> - se </a:t>
            </a:r>
            <a:r>
              <a:rPr lang="en-GB" sz="1100" b="0" i="0" dirty="0" err="1">
                <a:solidFill>
                  <a:srgbClr val="0C2D45"/>
                </a:solidFill>
                <a:latin typeface="Calibri"/>
                <a:ea typeface="Calibri"/>
                <a:cs typeface="Calibri"/>
                <a:sym typeface="Calibri"/>
              </a:rPr>
              <a:t>réunissent</a:t>
            </a:r>
            <a:r>
              <a:rPr lang="en-GB" sz="1100" b="0" i="0" dirty="0">
                <a:solidFill>
                  <a:srgbClr val="0C2D45"/>
                </a:solidFill>
                <a:latin typeface="Calibri"/>
                <a:ea typeface="Calibri"/>
                <a:cs typeface="Calibri"/>
                <a:sym typeface="Calibri"/>
              </a:rPr>
              <a:t> dans un </a:t>
            </a:r>
            <a:r>
              <a:rPr lang="en-GB" sz="1100" b="0" i="0" dirty="0" err="1">
                <a:solidFill>
                  <a:srgbClr val="0C2D45"/>
                </a:solidFill>
                <a:latin typeface="Calibri"/>
                <a:ea typeface="Calibri"/>
                <a:cs typeface="Calibri"/>
                <a:sym typeface="Calibri"/>
              </a:rPr>
              <a:t>environnement</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accueillant</a:t>
            </a:r>
            <a:r>
              <a:rPr lang="en-GB" sz="1100" b="0" i="0" dirty="0">
                <a:solidFill>
                  <a:srgbClr val="0C2D45"/>
                </a:solidFill>
                <a:latin typeface="Calibri"/>
                <a:ea typeface="Calibri"/>
                <a:cs typeface="Calibri"/>
                <a:sym typeface="Calibri"/>
              </a:rPr>
              <a:t> pour </a:t>
            </a:r>
            <a:r>
              <a:rPr lang="en-GB" sz="1100" b="0" i="0" dirty="0" err="1">
                <a:solidFill>
                  <a:srgbClr val="0C2D45"/>
                </a:solidFill>
                <a:latin typeface="Calibri"/>
                <a:ea typeface="Calibri"/>
                <a:cs typeface="Calibri"/>
                <a:sym typeface="Calibri"/>
              </a:rPr>
              <a:t>partager</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leurs</a:t>
            </a:r>
            <a:r>
              <a:rPr lang="en-GB" sz="1100" b="0" i="0" dirty="0">
                <a:solidFill>
                  <a:srgbClr val="0C2D45"/>
                </a:solidFill>
                <a:latin typeface="Calibri"/>
                <a:ea typeface="Calibri"/>
                <a:cs typeface="Calibri"/>
                <a:sym typeface="Calibri"/>
              </a:rPr>
              <a:t> histoires, </a:t>
            </a:r>
            <a:r>
              <a:rPr lang="en-GB" sz="1100" b="0" i="0" dirty="0" err="1">
                <a:solidFill>
                  <a:srgbClr val="0C2D45"/>
                </a:solidFill>
                <a:latin typeface="Calibri"/>
                <a:ea typeface="Calibri"/>
                <a:cs typeface="Calibri"/>
                <a:sym typeface="Calibri"/>
              </a:rPr>
              <a:t>leurs</a:t>
            </a:r>
            <a:r>
              <a:rPr lang="en-GB" sz="1100" b="0" i="0" dirty="0">
                <a:solidFill>
                  <a:srgbClr val="0C2D45"/>
                </a:solidFill>
                <a:latin typeface="Calibri"/>
                <a:ea typeface="Calibri"/>
                <a:cs typeface="Calibri"/>
                <a:sym typeface="Calibri"/>
              </a:rPr>
              <a:t> cultures et </a:t>
            </a:r>
            <a:r>
              <a:rPr lang="en-GB" sz="1100" b="0" i="0" dirty="0" err="1">
                <a:solidFill>
                  <a:srgbClr val="0C2D45"/>
                </a:solidFill>
                <a:latin typeface="Calibri"/>
                <a:ea typeface="Calibri"/>
                <a:cs typeface="Calibri"/>
                <a:sym typeface="Calibri"/>
              </a:rPr>
              <a:t>leurs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expériences</a:t>
            </a:r>
            <a:r>
              <a:rPr lang="en-GB" sz="1100" b="0" i="0" dirty="0">
                <a:solidFill>
                  <a:srgbClr val="0C2D45"/>
                </a:solidFill>
                <a:latin typeface="Calibri"/>
                <a:ea typeface="Calibri"/>
                <a:cs typeface="Calibri"/>
                <a:sym typeface="Calibri"/>
              </a:rPr>
              <a:t>. Ce </a:t>
            </a:r>
            <a:r>
              <a:rPr lang="en-GB" sz="1100" b="0" i="0" dirty="0" err="1">
                <a:solidFill>
                  <a:srgbClr val="0C2D45"/>
                </a:solidFill>
                <a:latin typeface="Calibri"/>
                <a:ea typeface="Calibri"/>
                <a:cs typeface="Calibri"/>
                <a:sym typeface="Calibri"/>
              </a:rPr>
              <a:t>faisant</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ils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apprennent</a:t>
            </a:r>
            <a:r>
              <a:rPr lang="en-GB" sz="1100" b="0" i="0" dirty="0">
                <a:solidFill>
                  <a:srgbClr val="0C2D45"/>
                </a:solidFill>
                <a:latin typeface="Calibri"/>
                <a:ea typeface="Calibri"/>
                <a:cs typeface="Calibri"/>
                <a:sym typeface="Calibri"/>
              </a:rPr>
              <a:t> les </a:t>
            </a:r>
            <a:r>
              <a:rPr lang="en-GB" sz="1100" b="0" i="0" dirty="0" err="1">
                <a:solidFill>
                  <a:srgbClr val="0C2D45"/>
                </a:solidFill>
                <a:latin typeface="Calibri"/>
                <a:ea typeface="Calibri"/>
                <a:cs typeface="Calibri"/>
                <a:sym typeface="Calibri"/>
              </a:rPr>
              <a:t>uns</a:t>
            </a:r>
            <a:r>
              <a:rPr lang="en-GB" sz="1100" b="0" i="0" dirty="0">
                <a:solidFill>
                  <a:srgbClr val="0C2D45"/>
                </a:solidFill>
                <a:latin typeface="Calibri"/>
                <a:ea typeface="Calibri"/>
                <a:cs typeface="Calibri"/>
                <a:sym typeface="Calibri"/>
              </a:rPr>
              <a:t> des </a:t>
            </a:r>
            <a:r>
              <a:rPr lang="en-GB" sz="1100" b="0" i="0" dirty="0" err="1">
                <a:solidFill>
                  <a:srgbClr val="0C2D45"/>
                </a:solidFill>
                <a:latin typeface="Calibri"/>
                <a:ea typeface="Calibri"/>
                <a:cs typeface="Calibri"/>
                <a:sym typeface="Calibri"/>
              </a:rPr>
              <a:t>autres</a:t>
            </a:r>
            <a:r>
              <a:rPr lang="en-GB" sz="1100" b="0" i="0" dirty="0">
                <a:solidFill>
                  <a:srgbClr val="0C2D45"/>
                </a:solidFill>
                <a:latin typeface="Calibri"/>
                <a:ea typeface="Calibri"/>
                <a:cs typeface="Calibri"/>
                <a:sym typeface="Calibri"/>
              </a:rPr>
              <a:t> et </a:t>
            </a:r>
            <a:r>
              <a:rPr lang="en-GB" sz="1100" b="0" i="0" dirty="0" err="1">
                <a:solidFill>
                  <a:srgbClr val="0C2D45"/>
                </a:solidFill>
                <a:latin typeface="Calibri"/>
                <a:ea typeface="Calibri"/>
                <a:cs typeface="Calibri"/>
                <a:sym typeface="Calibri"/>
              </a:rPr>
              <a:t>construisent</a:t>
            </a:r>
            <a:r>
              <a:rPr lang="en-GB" sz="1100" b="0" i="0" dirty="0">
                <a:solidFill>
                  <a:srgbClr val="0C2D45"/>
                </a:solidFill>
                <a:latin typeface="Calibri"/>
                <a:ea typeface="Calibri"/>
                <a:cs typeface="Calibri"/>
                <a:sym typeface="Calibri"/>
              </a:rPr>
              <a:t> des </a:t>
            </a:r>
            <a:r>
              <a:rPr lang="en-GB" sz="1100" b="0" i="0" dirty="0" err="1">
                <a:solidFill>
                  <a:srgbClr val="0C2D45"/>
                </a:solidFill>
                <a:latin typeface="Calibri"/>
                <a:ea typeface="Calibri"/>
                <a:cs typeface="Calibri"/>
                <a:sym typeface="Calibri"/>
              </a:rPr>
              <a:t>communautés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soudées</a:t>
            </a:r>
            <a:r>
              <a:rPr lang="en-GB" sz="1100" b="1" i="0" dirty="0">
                <a:solidFill>
                  <a:srgbClr val="0C2D45"/>
                </a:solidFill>
                <a:latin typeface="Calibri"/>
                <a:ea typeface="Calibri"/>
                <a:cs typeface="Calibri"/>
                <a:sym typeface="Calibri"/>
              </a:rPr>
              <a:t>. </a:t>
            </a:r>
            <a:endParaRPr sz="1100" b="0" i="0" dirty="0">
              <a:solidFill>
                <a:srgbClr val="123240"/>
              </a:solidFill>
              <a:latin typeface="Calibri"/>
              <a:ea typeface="Calibri"/>
              <a:cs typeface="Calibri"/>
              <a:sym typeface="Calibri"/>
            </a:endParaRPr>
          </a:p>
          <a:p>
            <a:pPr marL="0" marR="0" lvl="0" indent="0" algn="just" rtl="0">
              <a:lnSpc>
                <a:spcPts val="1280"/>
              </a:lnSpc>
              <a:spcBef>
                <a:spcPts val="0"/>
              </a:spcBef>
              <a:spcAft>
                <a:spcPts val="0"/>
              </a:spcAft>
              <a:buClr>
                <a:srgbClr val="F3745D"/>
              </a:buClr>
              <a:buSzPts val="200"/>
              <a:buFont typeface="Arial"/>
              <a:buNone/>
            </a:pPr>
            <a:endParaRPr sz="200" b="0" i="0" dirty="0">
              <a:solidFill>
                <a:srgbClr val="123240"/>
              </a:solidFill>
              <a:latin typeface="Calibri"/>
              <a:ea typeface="Calibri"/>
              <a:cs typeface="Calibri"/>
              <a:sym typeface="Calibri"/>
            </a:endParaRPr>
          </a:p>
          <a:p>
            <a:pPr marL="0" marR="0" lvl="0" indent="0" algn="just" rtl="0">
              <a:lnSpc>
                <a:spcPts val="1280"/>
              </a:lnSpc>
              <a:spcBef>
                <a:spcPts val="0"/>
              </a:spcBef>
              <a:spcAft>
                <a:spcPts val="0"/>
              </a:spcAft>
              <a:buClr>
                <a:srgbClr val="F3745D"/>
              </a:buClr>
              <a:buSzPts val="1100"/>
              <a:buFont typeface="Arial"/>
              <a:buNone/>
            </a:pPr>
            <a:r>
              <a:rPr lang="en-GB" sz="1100" b="1" i="0" dirty="0">
                <a:solidFill>
                  <a:srgbClr val="7ABB57"/>
                </a:solidFill>
                <a:latin typeface="Calibri"/>
                <a:ea typeface="Calibri"/>
                <a:cs typeface="Calibri"/>
                <a:sym typeface="Calibri"/>
              </a:rPr>
              <a:t>Objectif du guide</a:t>
            </a:r>
            <a:endParaRPr dirty="0"/>
          </a:p>
          <a:p>
            <a:pPr marL="171450" marR="0" lvl="0" indent="-171450" algn="l" rtl="0">
              <a:lnSpc>
                <a:spcPts val="1280"/>
              </a:lnSpc>
              <a:spcBef>
                <a:spcPts val="0"/>
              </a:spcBef>
              <a:spcAft>
                <a:spcPts val="0"/>
              </a:spcAft>
              <a:buClr>
                <a:srgbClr val="0C2D45"/>
              </a:buClr>
              <a:buSzPts val="1100"/>
              <a:buFont typeface="Arial"/>
              <a:buChar char="•"/>
            </a:pPr>
            <a:r>
              <a:rPr lang="en-GB" sz="1100" b="0" i="0" dirty="0" err="1">
                <a:solidFill>
                  <a:srgbClr val="0C2D45"/>
                </a:solidFill>
                <a:latin typeface="Calibri"/>
                <a:ea typeface="Calibri"/>
                <a:cs typeface="Calibri"/>
                <a:sym typeface="Calibri"/>
              </a:rPr>
              <a:t>Fournir</a:t>
            </a:r>
            <a:r>
              <a:rPr lang="en-GB" sz="1100" b="0" i="0" dirty="0">
                <a:solidFill>
                  <a:srgbClr val="0C2D45"/>
                </a:solidFill>
                <a:latin typeface="Calibri"/>
                <a:ea typeface="Calibri"/>
                <a:cs typeface="Calibri"/>
                <a:sym typeface="Calibri"/>
              </a:rPr>
              <a:t> un </a:t>
            </a:r>
            <a:r>
              <a:rPr lang="en-GB" sz="1100" b="0" i="0" dirty="0" err="1">
                <a:solidFill>
                  <a:srgbClr val="0C2D45"/>
                </a:solidFill>
                <a:latin typeface="Calibri"/>
                <a:ea typeface="Calibri"/>
                <a:cs typeface="Calibri"/>
                <a:sym typeface="Calibri"/>
              </a:rPr>
              <a:t>modèle</a:t>
            </a:r>
            <a:r>
              <a:rPr lang="en-GB" sz="1100" b="0" i="0" dirty="0">
                <a:solidFill>
                  <a:srgbClr val="0C2D45"/>
                </a:solidFill>
                <a:latin typeface="Calibri"/>
                <a:ea typeface="Calibri"/>
                <a:cs typeface="Calibri"/>
                <a:sym typeface="Calibri"/>
              </a:rPr>
              <a:t> pour la mise </a:t>
            </a:r>
            <a:r>
              <a:rPr lang="en-GB" sz="1100" b="0" i="0" dirty="0" err="1">
                <a:solidFill>
                  <a:srgbClr val="0C2D45"/>
                </a:solidFill>
                <a:latin typeface="Calibri"/>
                <a:ea typeface="Calibri"/>
                <a:cs typeface="Calibri"/>
                <a:sym typeface="Calibri"/>
              </a:rPr>
              <a:t>en</a:t>
            </a:r>
            <a:r>
              <a:rPr lang="en-GB" sz="1100" b="0" i="0" dirty="0">
                <a:solidFill>
                  <a:srgbClr val="0C2D45"/>
                </a:solidFill>
                <a:latin typeface="Calibri"/>
                <a:ea typeface="Calibri"/>
                <a:cs typeface="Calibri"/>
                <a:sym typeface="Calibri"/>
              </a:rPr>
              <a:t> place d'un café de </a:t>
            </a:r>
            <a:r>
              <a:rPr lang="en-GB" sz="1100" b="0" i="0" dirty="0" err="1">
                <a:solidFill>
                  <a:srgbClr val="0C2D45"/>
                </a:solidFill>
                <a:latin typeface="Calibri"/>
                <a:ea typeface="Calibri"/>
                <a:cs typeface="Calibri"/>
                <a:sym typeface="Calibri"/>
              </a:rPr>
              <a:t>solidarité</a:t>
            </a:r>
            <a:r>
              <a:rPr lang="en-GB" sz="1100" b="0" i="0" dirty="0">
                <a:solidFill>
                  <a:srgbClr val="0C2D45"/>
                </a:solidFill>
                <a:latin typeface="Calibri"/>
                <a:ea typeface="Calibri"/>
                <a:cs typeface="Calibri"/>
                <a:sym typeface="Calibri"/>
              </a:rPr>
              <a:t> ACTIN qui agit </a:t>
            </a:r>
            <a:r>
              <a:rPr lang="en-GB" sz="1100" b="0" i="0" dirty="0" err="1">
                <a:solidFill>
                  <a:srgbClr val="0C2D45"/>
                </a:solidFill>
                <a:latin typeface="Calibri"/>
                <a:ea typeface="Calibri"/>
                <a:cs typeface="Calibri"/>
                <a:sym typeface="Calibri"/>
              </a:rPr>
              <a:t>comme</a:t>
            </a:r>
            <a:r>
              <a:rPr lang="en-GB" sz="1100" b="0" i="0" dirty="0">
                <a:solidFill>
                  <a:srgbClr val="0C2D45"/>
                </a:solidFill>
                <a:latin typeface="Calibri"/>
                <a:ea typeface="Calibri"/>
                <a:cs typeface="Calibri"/>
                <a:sym typeface="Calibri"/>
              </a:rPr>
              <a:t> un </a:t>
            </a:r>
            <a:r>
              <a:rPr lang="en-GB" sz="1100" dirty="0" err="1">
                <a:solidFill>
                  <a:srgbClr val="0C2D45"/>
                </a:solidFill>
                <a:latin typeface="Calibri"/>
                <a:ea typeface="Calibri"/>
                <a:cs typeface="Calibri"/>
                <a:sym typeface="Calibri"/>
              </a:rPr>
              <a:t>espace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d'intégration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linguistique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culturelle</a:t>
            </a:r>
            <a:r>
              <a:rPr lang="en-GB" sz="1100" b="0" i="0" dirty="0">
                <a:solidFill>
                  <a:srgbClr val="0C2D45"/>
                </a:solidFill>
                <a:latin typeface="Calibri"/>
                <a:ea typeface="Calibri"/>
                <a:cs typeface="Calibri"/>
                <a:sym typeface="Calibri"/>
              </a:rPr>
              <a:t> et </a:t>
            </a:r>
            <a:r>
              <a:rPr lang="en-GB" sz="1100" b="0" i="0" dirty="0" err="1">
                <a:solidFill>
                  <a:srgbClr val="0C2D45"/>
                </a:solidFill>
                <a:latin typeface="Calibri"/>
                <a:ea typeface="Calibri"/>
                <a:cs typeface="Calibri"/>
                <a:sym typeface="Calibri"/>
              </a:rPr>
              <a:t>d'inclusion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sociale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offrant</a:t>
            </a:r>
            <a:r>
              <a:rPr lang="en-GB" sz="1100" b="0" i="0" dirty="0">
                <a:solidFill>
                  <a:srgbClr val="0C2D45"/>
                </a:solidFill>
                <a:latin typeface="Calibri"/>
                <a:ea typeface="Calibri"/>
                <a:cs typeface="Calibri"/>
                <a:sym typeface="Calibri"/>
              </a:rPr>
              <a:t> des </a:t>
            </a:r>
            <a:r>
              <a:rPr lang="en-GB" sz="1100" b="0" i="0" dirty="0" err="1">
                <a:solidFill>
                  <a:srgbClr val="0C2D45"/>
                </a:solidFill>
                <a:latin typeface="Calibri"/>
                <a:ea typeface="Calibri"/>
                <a:cs typeface="Calibri"/>
                <a:sym typeface="Calibri"/>
              </a:rPr>
              <a:t>opportunités</a:t>
            </a:r>
            <a:r>
              <a:rPr lang="en-GB" sz="1100" b="0" i="0" dirty="0">
                <a:solidFill>
                  <a:srgbClr val="0C2D45"/>
                </a:solidFill>
                <a:latin typeface="Calibri"/>
                <a:ea typeface="Calibri"/>
                <a:cs typeface="Calibri"/>
                <a:sym typeface="Calibri"/>
              </a:rPr>
              <a:t> pour les migrants, les </a:t>
            </a:r>
            <a:r>
              <a:rPr lang="en-GB" sz="1100" b="0" i="0" dirty="0" err="1">
                <a:solidFill>
                  <a:srgbClr val="0C2D45"/>
                </a:solidFill>
                <a:latin typeface="Calibri"/>
                <a:ea typeface="Calibri"/>
                <a:cs typeface="Calibri"/>
                <a:sym typeface="Calibri"/>
              </a:rPr>
              <a:t>réfugiés</a:t>
            </a:r>
            <a:r>
              <a:rPr lang="en-GB" sz="1100" b="0" i="0" dirty="0">
                <a:solidFill>
                  <a:srgbClr val="0C2D45"/>
                </a:solidFill>
                <a:latin typeface="Calibri"/>
                <a:ea typeface="Calibri"/>
                <a:cs typeface="Calibri"/>
                <a:sym typeface="Calibri"/>
              </a:rPr>
              <a:t> et les </a:t>
            </a:r>
            <a:r>
              <a:rPr lang="en-GB" sz="1100" b="0" i="0" dirty="0" err="1">
                <a:solidFill>
                  <a:srgbClr val="0C2D45"/>
                </a:solidFill>
                <a:latin typeface="Calibri"/>
                <a:ea typeface="Calibri"/>
                <a:cs typeface="Calibri"/>
                <a:sym typeface="Calibri"/>
              </a:rPr>
              <a:t>résidents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locaux</a:t>
            </a:r>
            <a:r>
              <a:rPr lang="en-GB" sz="1100" b="0" i="0" dirty="0">
                <a:solidFill>
                  <a:srgbClr val="0C2D45"/>
                </a:solidFill>
                <a:latin typeface="Calibri"/>
                <a:ea typeface="Calibri"/>
                <a:cs typeface="Calibri"/>
                <a:sym typeface="Calibri"/>
              </a:rPr>
              <a:t> de </a:t>
            </a:r>
            <a:r>
              <a:rPr lang="en-GB" sz="1100" b="0" i="0" dirty="0" err="1">
                <a:solidFill>
                  <a:srgbClr val="0C2D45"/>
                </a:solidFill>
                <a:latin typeface="Calibri"/>
                <a:ea typeface="Calibri"/>
                <a:cs typeface="Calibri"/>
                <a:sym typeface="Calibri"/>
              </a:rPr>
              <a:t>tous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âges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d'interagir</a:t>
            </a:r>
            <a:r>
              <a:rPr lang="en-GB" sz="1100" b="0" i="0" dirty="0">
                <a:solidFill>
                  <a:srgbClr val="0C2D45"/>
                </a:solidFill>
                <a:latin typeface="Calibri"/>
                <a:ea typeface="Calibri"/>
                <a:cs typeface="Calibri"/>
                <a:sym typeface="Calibri"/>
              </a:rPr>
              <a:t> dans un cadre amical et </a:t>
            </a:r>
            <a:r>
              <a:rPr lang="en-GB" sz="1100" b="0" i="0" dirty="0" err="1">
                <a:solidFill>
                  <a:srgbClr val="0C2D45"/>
                </a:solidFill>
                <a:latin typeface="Calibri"/>
                <a:ea typeface="Calibri"/>
                <a:cs typeface="Calibri"/>
                <a:sym typeface="Calibri"/>
              </a:rPr>
              <a:t>informel</a:t>
            </a:r>
            <a:r>
              <a:rPr lang="en-GB" sz="1100" b="1" i="0" dirty="0">
                <a:solidFill>
                  <a:srgbClr val="0C2D45"/>
                </a:solidFill>
                <a:latin typeface="Calibri"/>
                <a:ea typeface="Calibri"/>
                <a:cs typeface="Calibri"/>
                <a:sym typeface="Calibri"/>
              </a:rPr>
              <a:t>.</a:t>
            </a:r>
            <a:endParaRPr dirty="0"/>
          </a:p>
          <a:p>
            <a:pPr marL="0" marR="0" lvl="0" indent="0" algn="l" rtl="0">
              <a:lnSpc>
                <a:spcPts val="1280"/>
              </a:lnSpc>
              <a:spcBef>
                <a:spcPts val="0"/>
              </a:spcBef>
              <a:spcAft>
                <a:spcPts val="0"/>
              </a:spcAft>
              <a:buClr>
                <a:srgbClr val="7ABB57"/>
              </a:buClr>
              <a:buSzPts val="1100"/>
              <a:buFont typeface="Arial"/>
              <a:buNone/>
            </a:pPr>
            <a:r>
              <a:rPr lang="en-GB" sz="1100" b="1" i="0" dirty="0" err="1">
                <a:solidFill>
                  <a:srgbClr val="7ABB57"/>
                </a:solidFill>
                <a:latin typeface="Calibri"/>
                <a:ea typeface="Calibri"/>
                <a:cs typeface="Calibri"/>
                <a:sym typeface="Calibri"/>
              </a:rPr>
              <a:t>Soutenir</a:t>
            </a:r>
            <a:r>
              <a:rPr lang="en-GB" sz="1100" b="1" i="0" dirty="0">
                <a:solidFill>
                  <a:srgbClr val="7ABB57"/>
                </a:solidFill>
                <a:latin typeface="Calibri"/>
                <a:ea typeface="Calibri"/>
                <a:cs typeface="Calibri"/>
                <a:sym typeface="Calibri"/>
              </a:rPr>
              <a:t> </a:t>
            </a:r>
            <a:r>
              <a:rPr lang="en-GB" sz="1100" b="1" i="0" dirty="0" err="1">
                <a:solidFill>
                  <a:srgbClr val="7ABB57"/>
                </a:solidFill>
                <a:latin typeface="Calibri"/>
                <a:ea typeface="Calibri"/>
                <a:cs typeface="Calibri"/>
                <a:sym typeface="Calibri"/>
              </a:rPr>
              <a:t>l'apprentissage</a:t>
            </a:r>
            <a:r>
              <a:rPr lang="en-GB" sz="1100" b="1" i="0" dirty="0">
                <a:solidFill>
                  <a:srgbClr val="7ABB57"/>
                </a:solidFill>
                <a:latin typeface="Calibri"/>
                <a:ea typeface="Calibri"/>
                <a:cs typeface="Calibri"/>
                <a:sym typeface="Calibri"/>
              </a:rPr>
              <a:t> et la pratique des </a:t>
            </a:r>
            <a:r>
              <a:rPr lang="en-GB" sz="1100" b="1" i="0" dirty="0" err="1">
                <a:solidFill>
                  <a:srgbClr val="7ABB57"/>
                </a:solidFill>
                <a:latin typeface="Calibri"/>
                <a:ea typeface="Calibri"/>
                <a:cs typeface="Calibri"/>
                <a:sym typeface="Calibri"/>
              </a:rPr>
              <a:t>langues</a:t>
            </a:r>
            <a:endParaRPr sz="1100" b="1" i="0" dirty="0">
              <a:solidFill>
                <a:srgbClr val="7ABB57"/>
              </a:solidFill>
              <a:latin typeface="Montserrat"/>
              <a:ea typeface="Montserrat"/>
              <a:cs typeface="Montserrat"/>
              <a:sym typeface="Montserrat"/>
            </a:endParaRPr>
          </a:p>
          <a:p>
            <a:pPr marL="171450" marR="0" lvl="0" indent="-171450" algn="l" rtl="0">
              <a:lnSpc>
                <a:spcPts val="1280"/>
              </a:lnSpc>
              <a:spcBef>
                <a:spcPts val="0"/>
              </a:spcBef>
              <a:spcAft>
                <a:spcPts val="0"/>
              </a:spcAft>
              <a:buClr>
                <a:srgbClr val="0C2D45"/>
              </a:buClr>
              <a:buSzPts val="1100"/>
              <a:buFont typeface="Arial"/>
              <a:buChar char="•"/>
            </a:pPr>
            <a:r>
              <a:rPr lang="en-GB" sz="1100" b="0" i="0" dirty="0" err="1">
                <a:solidFill>
                  <a:srgbClr val="0C2D45"/>
                </a:solidFill>
                <a:latin typeface="Calibri"/>
                <a:ea typeface="Calibri"/>
                <a:cs typeface="Calibri"/>
                <a:sym typeface="Calibri"/>
              </a:rPr>
              <a:t>Créer</a:t>
            </a:r>
            <a:r>
              <a:rPr lang="en-GB" sz="1100" b="0" i="0" dirty="0">
                <a:solidFill>
                  <a:srgbClr val="0C2D45"/>
                </a:solidFill>
                <a:latin typeface="Calibri"/>
                <a:ea typeface="Calibri"/>
                <a:cs typeface="Calibri"/>
                <a:sym typeface="Calibri"/>
              </a:rPr>
              <a:t> des </a:t>
            </a:r>
            <a:r>
              <a:rPr lang="en-GB" sz="1100" b="0" i="0" dirty="0" err="1">
                <a:solidFill>
                  <a:srgbClr val="0C2D45"/>
                </a:solidFill>
                <a:latin typeface="Calibri"/>
                <a:ea typeface="Calibri"/>
                <a:cs typeface="Calibri"/>
                <a:sym typeface="Calibri"/>
              </a:rPr>
              <a:t>environnements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propices</a:t>
            </a:r>
            <a:r>
              <a:rPr lang="en-GB" sz="1100" b="0" i="0" dirty="0">
                <a:solidFill>
                  <a:srgbClr val="0C2D45"/>
                </a:solidFill>
                <a:latin typeface="Calibri"/>
                <a:ea typeface="Calibri"/>
                <a:cs typeface="Calibri"/>
                <a:sym typeface="Calibri"/>
              </a:rPr>
              <a:t> à la pratique </a:t>
            </a:r>
            <a:r>
              <a:rPr lang="en-GB" sz="1100" b="0" i="0" dirty="0" err="1">
                <a:solidFill>
                  <a:srgbClr val="0C2D45"/>
                </a:solidFill>
                <a:latin typeface="Calibri"/>
                <a:ea typeface="Calibri"/>
                <a:cs typeface="Calibri"/>
                <a:sym typeface="Calibri"/>
              </a:rPr>
              <a:t>informelle</a:t>
            </a:r>
            <a:r>
              <a:rPr lang="en-GB" sz="1100" b="0" i="0" dirty="0">
                <a:solidFill>
                  <a:srgbClr val="0C2D45"/>
                </a:solidFill>
                <a:latin typeface="Calibri"/>
                <a:ea typeface="Calibri"/>
                <a:cs typeface="Calibri"/>
                <a:sym typeface="Calibri"/>
              </a:rPr>
              <a:t> des </a:t>
            </a:r>
            <a:r>
              <a:rPr lang="en-GB" sz="1100" b="0" i="0" dirty="0" err="1">
                <a:solidFill>
                  <a:srgbClr val="0C2D45"/>
                </a:solidFill>
                <a:latin typeface="Calibri"/>
                <a:ea typeface="Calibri"/>
                <a:cs typeface="Calibri"/>
                <a:sym typeface="Calibri"/>
              </a:rPr>
              <a:t>langues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en</a:t>
            </a:r>
            <a:r>
              <a:rPr lang="en-GB" sz="1100" b="0" i="0" dirty="0">
                <a:solidFill>
                  <a:srgbClr val="0C2D45"/>
                </a:solidFill>
                <a:latin typeface="Calibri"/>
                <a:ea typeface="Calibri"/>
                <a:cs typeface="Calibri"/>
                <a:sym typeface="Calibri"/>
              </a:rPr>
              <a:t> aidant les </a:t>
            </a:r>
            <a:r>
              <a:rPr lang="en-GB" sz="1100" b="0" i="0" dirty="0" err="1">
                <a:solidFill>
                  <a:srgbClr val="0C2D45"/>
                </a:solidFill>
                <a:latin typeface="Calibri"/>
                <a:ea typeface="Calibri"/>
                <a:cs typeface="Calibri"/>
                <a:sym typeface="Calibri"/>
              </a:rPr>
              <a:t>locuteurs</a:t>
            </a:r>
            <a:r>
              <a:rPr lang="en-GB" sz="1100" b="0" i="0" dirty="0">
                <a:solidFill>
                  <a:srgbClr val="0C2D45"/>
                </a:solidFill>
                <a:latin typeface="Calibri"/>
                <a:ea typeface="Calibri"/>
                <a:cs typeface="Calibri"/>
                <a:sym typeface="Calibri"/>
              </a:rPr>
              <a:t> non </a:t>
            </a:r>
            <a:r>
              <a:rPr lang="en-GB" sz="1100" b="0" i="0" dirty="0" err="1">
                <a:solidFill>
                  <a:srgbClr val="0C2D45"/>
                </a:solidFill>
                <a:latin typeface="Calibri"/>
                <a:ea typeface="Calibri"/>
                <a:cs typeface="Calibri"/>
                <a:sym typeface="Calibri"/>
              </a:rPr>
              <a:t>natifs</a:t>
            </a:r>
            <a:r>
              <a:rPr lang="en-GB" sz="1100" b="0" i="0" dirty="0">
                <a:solidFill>
                  <a:srgbClr val="0C2D45"/>
                </a:solidFill>
                <a:latin typeface="Calibri"/>
                <a:ea typeface="Calibri"/>
                <a:cs typeface="Calibri"/>
                <a:sym typeface="Calibri"/>
              </a:rPr>
              <a:t> à </a:t>
            </a:r>
            <a:r>
              <a:rPr lang="en-GB" sz="1100" b="0" i="0" dirty="0" err="1">
                <a:solidFill>
                  <a:srgbClr val="0C2D45"/>
                </a:solidFill>
                <a:latin typeface="Calibri"/>
                <a:ea typeface="Calibri"/>
                <a:cs typeface="Calibri"/>
                <a:sym typeface="Calibri"/>
              </a:rPr>
              <a:t>améliorer</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leurs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compétences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linguistiques</a:t>
            </a:r>
            <a:r>
              <a:rPr lang="en-GB" sz="1100" b="0" i="0" dirty="0">
                <a:solidFill>
                  <a:srgbClr val="0C2D45"/>
                </a:solidFill>
                <a:latin typeface="Calibri"/>
                <a:ea typeface="Calibri"/>
                <a:cs typeface="Calibri"/>
                <a:sym typeface="Calibri"/>
              </a:rPr>
              <a:t> grâce à </a:t>
            </a:r>
            <a:r>
              <a:rPr lang="en-GB" sz="1100" b="0" i="0" dirty="0" err="1">
                <a:solidFill>
                  <a:srgbClr val="0C2D45"/>
                </a:solidFill>
                <a:latin typeface="Calibri"/>
                <a:ea typeface="Calibri"/>
                <a:cs typeface="Calibri"/>
                <a:sym typeface="Calibri"/>
              </a:rPr>
              <a:t>une</a:t>
            </a:r>
            <a:r>
              <a:rPr lang="en-GB" sz="1100" b="0" i="0" dirty="0">
                <a:solidFill>
                  <a:srgbClr val="0C2D45"/>
                </a:solidFill>
                <a:latin typeface="Calibri"/>
                <a:ea typeface="Calibri"/>
                <a:cs typeface="Calibri"/>
                <a:sym typeface="Calibri"/>
              </a:rPr>
              <a:t> utilisation </a:t>
            </a:r>
            <a:r>
              <a:rPr lang="en-GB" sz="1100" b="0" i="0" dirty="0" err="1">
                <a:solidFill>
                  <a:srgbClr val="0C2D45"/>
                </a:solidFill>
                <a:latin typeface="Calibri"/>
                <a:ea typeface="Calibri"/>
                <a:cs typeface="Calibri"/>
                <a:sym typeface="Calibri"/>
              </a:rPr>
              <a:t>régulière</a:t>
            </a:r>
            <a:r>
              <a:rPr lang="en-GB" sz="1100" b="0" i="0" dirty="0">
                <a:solidFill>
                  <a:srgbClr val="0C2D45"/>
                </a:solidFill>
                <a:latin typeface="Calibri"/>
                <a:ea typeface="Calibri"/>
                <a:cs typeface="Calibri"/>
                <a:sym typeface="Calibri"/>
              </a:rPr>
              <a:t> et concrète.</a:t>
            </a:r>
            <a:endParaRPr dirty="0"/>
          </a:p>
          <a:p>
            <a:pPr marL="0" marR="0" lvl="0" indent="0" algn="l" rtl="0">
              <a:lnSpc>
                <a:spcPts val="1280"/>
              </a:lnSpc>
              <a:spcBef>
                <a:spcPts val="0"/>
              </a:spcBef>
              <a:spcAft>
                <a:spcPts val="0"/>
              </a:spcAft>
              <a:buClr>
                <a:srgbClr val="0C2D45"/>
              </a:buClr>
              <a:buSzPts val="1100"/>
              <a:buFont typeface="Arial"/>
              <a:buNone/>
            </a:pPr>
            <a:endParaRPr sz="1100" b="0" i="0" dirty="0">
              <a:solidFill>
                <a:srgbClr val="0C2D45"/>
              </a:solidFill>
              <a:latin typeface="Calibri"/>
              <a:ea typeface="Calibri"/>
              <a:cs typeface="Calibri"/>
              <a:sym typeface="Calibri"/>
            </a:endParaRPr>
          </a:p>
          <a:p>
            <a:pPr marL="0" marR="0" lvl="0" indent="0" algn="l" rtl="0">
              <a:lnSpc>
                <a:spcPts val="1280"/>
              </a:lnSpc>
              <a:spcBef>
                <a:spcPts val="0"/>
              </a:spcBef>
              <a:spcAft>
                <a:spcPts val="0"/>
              </a:spcAft>
              <a:buClr>
                <a:srgbClr val="7ABB57"/>
              </a:buClr>
              <a:buSzPts val="1100"/>
              <a:buFont typeface="Arial"/>
              <a:buNone/>
            </a:pPr>
            <a:r>
              <a:rPr lang="en-GB" sz="1100" b="1" i="0" dirty="0" err="1">
                <a:solidFill>
                  <a:srgbClr val="7ABB57"/>
                </a:solidFill>
                <a:latin typeface="Calibri"/>
                <a:ea typeface="Calibri"/>
                <a:cs typeface="Calibri"/>
                <a:sym typeface="Calibri"/>
              </a:rPr>
              <a:t>Promouvoir</a:t>
            </a:r>
            <a:r>
              <a:rPr lang="en-GB" sz="1100" b="1" i="0" dirty="0">
                <a:solidFill>
                  <a:srgbClr val="7ABB57"/>
                </a:solidFill>
                <a:latin typeface="Calibri"/>
                <a:ea typeface="Calibri"/>
                <a:cs typeface="Calibri"/>
                <a:sym typeface="Calibri"/>
              </a:rPr>
              <a:t> les </a:t>
            </a:r>
            <a:r>
              <a:rPr lang="en-GB" sz="1100" b="1" i="0" dirty="0" err="1">
                <a:solidFill>
                  <a:srgbClr val="7ABB57"/>
                </a:solidFill>
                <a:latin typeface="Calibri"/>
                <a:ea typeface="Calibri"/>
                <a:cs typeface="Calibri"/>
                <a:sym typeface="Calibri"/>
              </a:rPr>
              <a:t>échanges</a:t>
            </a:r>
            <a:r>
              <a:rPr lang="en-GB" sz="1100" b="1" i="0" dirty="0">
                <a:solidFill>
                  <a:srgbClr val="7ABB57"/>
                </a:solidFill>
                <a:latin typeface="Calibri"/>
                <a:ea typeface="Calibri"/>
                <a:cs typeface="Calibri"/>
                <a:sym typeface="Calibri"/>
              </a:rPr>
              <a:t> </a:t>
            </a:r>
            <a:r>
              <a:rPr lang="en-GB" sz="1100" b="1" i="0" dirty="0" err="1">
                <a:solidFill>
                  <a:srgbClr val="7ABB57"/>
                </a:solidFill>
                <a:latin typeface="Calibri"/>
                <a:ea typeface="Calibri"/>
                <a:cs typeface="Calibri"/>
                <a:sym typeface="Calibri"/>
              </a:rPr>
              <a:t>culturels</a:t>
            </a:r>
            <a:endParaRPr sz="1100" b="1" i="0" dirty="0">
              <a:solidFill>
                <a:srgbClr val="7ABB57"/>
              </a:solidFill>
              <a:latin typeface="Montserrat"/>
              <a:ea typeface="Montserrat"/>
              <a:cs typeface="Montserrat"/>
              <a:sym typeface="Montserrat"/>
            </a:endParaRPr>
          </a:p>
          <a:p>
            <a:pPr marL="171450" marR="0" lvl="0" indent="-171450" algn="l" rtl="0">
              <a:lnSpc>
                <a:spcPts val="1280"/>
              </a:lnSpc>
              <a:spcBef>
                <a:spcPts val="0"/>
              </a:spcBef>
              <a:spcAft>
                <a:spcPts val="0"/>
              </a:spcAft>
              <a:buClr>
                <a:srgbClr val="0C2D45"/>
              </a:buClr>
              <a:buSzPts val="1100"/>
              <a:buFont typeface="Arial"/>
              <a:buChar char="•"/>
            </a:pPr>
            <a:r>
              <a:rPr lang="en-GB" sz="1100" b="0" i="0" dirty="0">
                <a:solidFill>
                  <a:srgbClr val="0C2D45"/>
                </a:solidFill>
                <a:latin typeface="Calibri"/>
                <a:ea typeface="Calibri"/>
                <a:cs typeface="Calibri"/>
                <a:sym typeface="Calibri"/>
              </a:rPr>
              <a:t>Utiliser le </a:t>
            </a:r>
            <a:r>
              <a:rPr lang="en-GB" sz="1100" b="0" i="0" dirty="0" err="1">
                <a:solidFill>
                  <a:srgbClr val="0C2D45"/>
                </a:solidFill>
                <a:latin typeface="Calibri"/>
                <a:ea typeface="Calibri"/>
                <a:cs typeface="Calibri"/>
                <a:sym typeface="Calibri"/>
              </a:rPr>
              <a:t>langage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universel</a:t>
            </a:r>
            <a:r>
              <a:rPr lang="en-GB" sz="1100" b="0" i="0" dirty="0">
                <a:solidFill>
                  <a:srgbClr val="0C2D45"/>
                </a:solidFill>
                <a:latin typeface="Calibri"/>
                <a:ea typeface="Calibri"/>
                <a:cs typeface="Calibri"/>
                <a:sym typeface="Calibri"/>
              </a:rPr>
              <a:t> d'un </a:t>
            </a:r>
            <a:r>
              <a:rPr lang="en-GB" sz="1100" b="0" i="0" dirty="0" err="1">
                <a:solidFill>
                  <a:srgbClr val="0C2D45"/>
                </a:solidFill>
                <a:latin typeface="Calibri"/>
                <a:ea typeface="Calibri"/>
                <a:cs typeface="Calibri"/>
                <a:sym typeface="Calibri"/>
              </a:rPr>
              <a:t>rafraîchissement</a:t>
            </a:r>
            <a:r>
              <a:rPr lang="en-GB" sz="1100" b="0" i="0" dirty="0">
                <a:solidFill>
                  <a:srgbClr val="0C2D45"/>
                </a:solidFill>
                <a:latin typeface="Calibri"/>
                <a:ea typeface="Calibri"/>
                <a:cs typeface="Calibri"/>
                <a:sym typeface="Calibri"/>
              </a:rPr>
              <a:t> et </a:t>
            </a:r>
            <a:r>
              <a:rPr lang="en-GB" sz="1100" b="0" i="0" dirty="0" err="1">
                <a:solidFill>
                  <a:srgbClr val="0C2D45"/>
                </a:solidFill>
                <a:latin typeface="Calibri"/>
                <a:ea typeface="Calibri"/>
                <a:cs typeface="Calibri"/>
                <a:sym typeface="Calibri"/>
              </a:rPr>
              <a:t>l'ambiance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décontractée</a:t>
            </a:r>
            <a:r>
              <a:rPr lang="en-GB" sz="1100" b="0" i="0" dirty="0">
                <a:solidFill>
                  <a:srgbClr val="0C2D45"/>
                </a:solidFill>
                <a:latin typeface="Calibri"/>
                <a:ea typeface="Calibri"/>
                <a:cs typeface="Calibri"/>
                <a:sym typeface="Calibri"/>
              </a:rPr>
              <a:t> d'un café pour encourager le partage </a:t>
            </a:r>
            <a:r>
              <a:rPr lang="en-GB" sz="1100" b="0" i="0" dirty="0" err="1">
                <a:solidFill>
                  <a:srgbClr val="0C2D45"/>
                </a:solidFill>
                <a:latin typeface="Calibri"/>
                <a:ea typeface="Calibri"/>
                <a:cs typeface="Calibri"/>
                <a:sym typeface="Calibri"/>
              </a:rPr>
              <a:t>d'héritages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culturels</a:t>
            </a:r>
            <a:r>
              <a:rPr lang="en-GB" sz="1100" b="0" i="0" dirty="0">
                <a:solidFill>
                  <a:srgbClr val="0C2D45"/>
                </a:solidFill>
                <a:latin typeface="Calibri"/>
                <a:ea typeface="Calibri"/>
                <a:cs typeface="Calibri"/>
                <a:sym typeface="Calibri"/>
              </a:rPr>
              <a:t> divers, </a:t>
            </a:r>
            <a:r>
              <a:rPr lang="en-GB" sz="1100" b="0" i="0" dirty="0" err="1">
                <a:solidFill>
                  <a:srgbClr val="0C2D45"/>
                </a:solidFill>
                <a:latin typeface="Calibri"/>
                <a:ea typeface="Calibri"/>
                <a:cs typeface="Calibri"/>
                <a:sym typeface="Calibri"/>
              </a:rPr>
              <a:t>en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favorisant</a:t>
            </a:r>
            <a:r>
              <a:rPr lang="en-GB" sz="1100" b="0" i="0" dirty="0">
                <a:solidFill>
                  <a:srgbClr val="0C2D45"/>
                </a:solidFill>
                <a:latin typeface="Calibri"/>
                <a:ea typeface="Calibri"/>
                <a:cs typeface="Calibri"/>
                <a:sym typeface="Calibri"/>
              </a:rPr>
              <a:t> la </a:t>
            </a:r>
            <a:r>
              <a:rPr lang="en-GB" sz="1100" b="0" i="0" dirty="0" err="1">
                <a:solidFill>
                  <a:srgbClr val="0C2D45"/>
                </a:solidFill>
                <a:latin typeface="Calibri"/>
                <a:ea typeface="Calibri"/>
                <a:cs typeface="Calibri"/>
                <a:sym typeface="Calibri"/>
              </a:rPr>
              <a:t>compréhension</a:t>
            </a:r>
            <a:r>
              <a:rPr lang="en-GB" sz="1100" b="0" i="0" dirty="0">
                <a:solidFill>
                  <a:srgbClr val="0C2D45"/>
                </a:solidFill>
                <a:latin typeface="Calibri"/>
                <a:ea typeface="Calibri"/>
                <a:cs typeface="Calibri"/>
                <a:sym typeface="Calibri"/>
              </a:rPr>
              <a:t> et le respect </a:t>
            </a:r>
            <a:r>
              <a:rPr lang="en-GB" sz="1100" b="0" i="0" dirty="0" err="1">
                <a:solidFill>
                  <a:srgbClr val="0C2D45"/>
                </a:solidFill>
                <a:latin typeface="Calibri"/>
                <a:ea typeface="Calibri"/>
                <a:cs typeface="Calibri"/>
                <a:sym typeface="Calibri"/>
              </a:rPr>
              <a:t>mutuels</a:t>
            </a:r>
            <a:r>
              <a:rPr lang="en-GB" sz="1100" b="0" i="0" dirty="0">
                <a:solidFill>
                  <a:srgbClr val="0C2D45"/>
                </a:solidFill>
                <a:latin typeface="Calibri"/>
                <a:ea typeface="Calibri"/>
                <a:cs typeface="Calibri"/>
                <a:sym typeface="Calibri"/>
              </a:rPr>
              <a:t>.</a:t>
            </a:r>
            <a:endParaRPr dirty="0"/>
          </a:p>
          <a:p>
            <a:pPr marL="0" marR="0" lvl="0" indent="0" algn="l" rtl="0">
              <a:lnSpc>
                <a:spcPts val="1280"/>
              </a:lnSpc>
              <a:spcBef>
                <a:spcPts val="0"/>
              </a:spcBef>
              <a:spcAft>
                <a:spcPts val="0"/>
              </a:spcAft>
              <a:buClr>
                <a:srgbClr val="0C2D45"/>
              </a:buClr>
              <a:buSzPts val="1100"/>
              <a:buFont typeface="Arial"/>
              <a:buNone/>
            </a:pPr>
            <a:endParaRPr sz="1100" b="1" i="0" dirty="0">
              <a:solidFill>
                <a:srgbClr val="0C2D45"/>
              </a:solidFill>
              <a:latin typeface="Calibri"/>
              <a:ea typeface="Calibri"/>
              <a:cs typeface="Calibri"/>
              <a:sym typeface="Calibri"/>
            </a:endParaRPr>
          </a:p>
          <a:p>
            <a:pPr marL="0" marR="0" lvl="0" indent="0" algn="l" rtl="0">
              <a:lnSpc>
                <a:spcPts val="1280"/>
              </a:lnSpc>
              <a:spcBef>
                <a:spcPts val="0"/>
              </a:spcBef>
              <a:spcAft>
                <a:spcPts val="0"/>
              </a:spcAft>
              <a:buClr>
                <a:srgbClr val="7ABB57"/>
              </a:buClr>
              <a:buSzPts val="1100"/>
              <a:buFont typeface="Arial"/>
              <a:buNone/>
            </a:pPr>
            <a:r>
              <a:rPr lang="en-GB" sz="1100" b="1" i="0" dirty="0">
                <a:solidFill>
                  <a:srgbClr val="7ABB57"/>
                </a:solidFill>
                <a:latin typeface="Calibri"/>
                <a:ea typeface="Calibri"/>
                <a:cs typeface="Calibri"/>
                <a:sym typeface="Calibri"/>
              </a:rPr>
              <a:t>Aider à la transition</a:t>
            </a:r>
            <a:endParaRPr sz="1100" b="1" i="0" dirty="0">
              <a:solidFill>
                <a:srgbClr val="7ABB57"/>
              </a:solidFill>
              <a:latin typeface="Montserrat"/>
              <a:ea typeface="Montserrat"/>
              <a:cs typeface="Montserrat"/>
              <a:sym typeface="Montserrat"/>
            </a:endParaRPr>
          </a:p>
          <a:p>
            <a:pPr marL="171450" marR="0" lvl="0" indent="-171450" algn="l" rtl="0">
              <a:lnSpc>
                <a:spcPts val="1280"/>
              </a:lnSpc>
              <a:spcBef>
                <a:spcPts val="0"/>
              </a:spcBef>
              <a:spcAft>
                <a:spcPts val="0"/>
              </a:spcAft>
              <a:buClr>
                <a:srgbClr val="0C2D45"/>
              </a:buClr>
              <a:buSzPts val="1100"/>
              <a:buFont typeface="Arial"/>
              <a:buChar char="•"/>
            </a:pPr>
            <a:r>
              <a:rPr lang="en-GB" sz="1100" b="0" i="0" dirty="0" err="1">
                <a:solidFill>
                  <a:srgbClr val="0C2D45"/>
                </a:solidFill>
                <a:latin typeface="Calibri"/>
                <a:ea typeface="Calibri"/>
                <a:cs typeface="Calibri"/>
                <a:sym typeface="Calibri"/>
              </a:rPr>
              <a:t>Certains</a:t>
            </a:r>
            <a:r>
              <a:rPr lang="en-GB" sz="1100" b="0" i="0" dirty="0">
                <a:solidFill>
                  <a:srgbClr val="0C2D45"/>
                </a:solidFill>
                <a:latin typeface="Calibri"/>
                <a:ea typeface="Calibri"/>
                <a:cs typeface="Calibri"/>
                <a:sym typeface="Calibri"/>
              </a:rPr>
              <a:t> cafés </a:t>
            </a:r>
            <a:r>
              <a:rPr lang="en-GB" sz="1100" b="0" i="0" dirty="0" err="1">
                <a:solidFill>
                  <a:srgbClr val="0C2D45"/>
                </a:solidFill>
                <a:latin typeface="Calibri"/>
                <a:ea typeface="Calibri"/>
                <a:cs typeface="Calibri"/>
                <a:sym typeface="Calibri"/>
              </a:rPr>
              <a:t>peuvent</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souhaiter</a:t>
            </a:r>
            <a:r>
              <a:rPr lang="en-GB" sz="1100" b="0" i="0" dirty="0">
                <a:solidFill>
                  <a:srgbClr val="0C2D45"/>
                </a:solidFill>
                <a:latin typeface="Calibri"/>
                <a:ea typeface="Calibri"/>
                <a:cs typeface="Calibri"/>
                <a:sym typeface="Calibri"/>
              </a:rPr>
              <a:t> aider les migrants et les </a:t>
            </a:r>
            <a:r>
              <a:rPr lang="en-GB" sz="1100" b="0" i="0" dirty="0" err="1">
                <a:solidFill>
                  <a:srgbClr val="0C2D45"/>
                </a:solidFill>
                <a:latin typeface="Calibri"/>
                <a:ea typeface="Calibri"/>
                <a:cs typeface="Calibri"/>
                <a:sym typeface="Calibri"/>
              </a:rPr>
              <a:t>réfugiés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s'ils</a:t>
            </a:r>
            <a:r>
              <a:rPr lang="en-GB" sz="1100" b="0" i="0" dirty="0">
                <a:solidFill>
                  <a:srgbClr val="0C2D45"/>
                </a:solidFill>
                <a:latin typeface="Calibri"/>
                <a:ea typeface="Calibri"/>
                <a:cs typeface="Calibri"/>
                <a:sym typeface="Calibri"/>
              </a:rPr>
              <a:t> y </a:t>
            </a:r>
            <a:r>
              <a:rPr lang="en-GB" sz="1100" b="0" i="0" dirty="0" err="1">
                <a:solidFill>
                  <a:srgbClr val="0C2D45"/>
                </a:solidFill>
                <a:latin typeface="Calibri"/>
                <a:ea typeface="Calibri"/>
                <a:cs typeface="Calibri"/>
                <a:sym typeface="Calibri"/>
              </a:rPr>
              <a:t>sont</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autorisés</a:t>
            </a:r>
            <a:r>
              <a:rPr lang="en-GB" sz="1100" b="0" i="0" dirty="0">
                <a:solidFill>
                  <a:srgbClr val="0C2D45"/>
                </a:solidFill>
                <a:latin typeface="Calibri"/>
                <a:ea typeface="Calibri"/>
                <a:cs typeface="Calibri"/>
                <a:sym typeface="Calibri"/>
              </a:rPr>
              <a:t>) à </a:t>
            </a:r>
            <a:r>
              <a:rPr lang="en-GB" sz="1100" b="0" i="0" dirty="0" err="1">
                <a:solidFill>
                  <a:srgbClr val="0C2D45"/>
                </a:solidFill>
                <a:latin typeface="Calibri"/>
                <a:ea typeface="Calibri"/>
                <a:cs typeface="Calibri"/>
                <a:sym typeface="Calibri"/>
              </a:rPr>
              <a:t>trouver</a:t>
            </a:r>
            <a:r>
              <a:rPr lang="en-GB" sz="1100" b="0" i="0" dirty="0">
                <a:solidFill>
                  <a:srgbClr val="0C2D45"/>
                </a:solidFill>
                <a:latin typeface="Calibri"/>
                <a:ea typeface="Calibri"/>
                <a:cs typeface="Calibri"/>
                <a:sym typeface="Calibri"/>
              </a:rPr>
              <a:t> un </a:t>
            </a:r>
            <a:r>
              <a:rPr lang="en-GB" sz="1100" b="0" i="0" dirty="0" err="1">
                <a:solidFill>
                  <a:srgbClr val="0C2D45"/>
                </a:solidFill>
                <a:latin typeface="Calibri"/>
                <a:ea typeface="Calibri"/>
                <a:cs typeface="Calibri"/>
                <a:sym typeface="Calibri"/>
              </a:rPr>
              <a:t>emploi</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ou</a:t>
            </a:r>
            <a:r>
              <a:rPr lang="en-GB" sz="1100" b="0" i="0" dirty="0">
                <a:solidFill>
                  <a:srgbClr val="0C2D45"/>
                </a:solidFill>
                <a:latin typeface="Calibri"/>
                <a:ea typeface="Calibri"/>
                <a:cs typeface="Calibri"/>
                <a:sym typeface="Calibri"/>
              </a:rPr>
              <a:t> à faire du </a:t>
            </a:r>
            <a:r>
              <a:rPr lang="en-GB" sz="1100" b="0" i="0" dirty="0" err="1">
                <a:solidFill>
                  <a:srgbClr val="0C2D45"/>
                </a:solidFill>
                <a:latin typeface="Calibri"/>
                <a:ea typeface="Calibri"/>
                <a:cs typeface="Calibri"/>
                <a:sym typeface="Calibri"/>
              </a:rPr>
              <a:t>bénévolat</a:t>
            </a:r>
            <a:r>
              <a:rPr lang="en-GB" sz="1100" b="0" i="0" dirty="0">
                <a:solidFill>
                  <a:srgbClr val="0C2D45"/>
                </a:solidFill>
                <a:latin typeface="Calibri"/>
                <a:ea typeface="Calibri"/>
                <a:cs typeface="Calibri"/>
                <a:sym typeface="Calibri"/>
              </a:rPr>
              <a:t> au sein de la </a:t>
            </a:r>
            <a:r>
              <a:rPr lang="en-GB" sz="1100" b="0" i="0" dirty="0" err="1">
                <a:solidFill>
                  <a:srgbClr val="0C2D45"/>
                </a:solidFill>
                <a:latin typeface="Calibri"/>
                <a:ea typeface="Calibri"/>
                <a:cs typeface="Calibri"/>
                <a:sym typeface="Calibri"/>
              </a:rPr>
              <a:t>communauté</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ce</a:t>
            </a:r>
            <a:r>
              <a:rPr lang="en-GB" sz="1100" b="0" i="0" dirty="0">
                <a:solidFill>
                  <a:srgbClr val="0C2D45"/>
                </a:solidFill>
                <a:latin typeface="Calibri"/>
                <a:ea typeface="Calibri"/>
                <a:cs typeface="Calibri"/>
                <a:sym typeface="Calibri"/>
              </a:rPr>
              <a:t> qui </a:t>
            </a:r>
            <a:r>
              <a:rPr lang="en-GB" sz="1100" b="0" i="0" dirty="0" err="1">
                <a:solidFill>
                  <a:srgbClr val="0C2D45"/>
                </a:solidFill>
                <a:latin typeface="Calibri"/>
                <a:ea typeface="Calibri"/>
                <a:cs typeface="Calibri"/>
                <a:sym typeface="Calibri"/>
              </a:rPr>
              <a:t>leur</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permettrait</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d'acquérir</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une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expérience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professionnelle</a:t>
            </a:r>
            <a:r>
              <a:rPr lang="en-GB" sz="1100" b="0" i="0" dirty="0">
                <a:solidFill>
                  <a:srgbClr val="0C2D45"/>
                </a:solidFill>
                <a:latin typeface="Calibri"/>
                <a:ea typeface="Calibri"/>
                <a:cs typeface="Calibri"/>
                <a:sym typeface="Calibri"/>
              </a:rPr>
              <a:t> et des </a:t>
            </a:r>
            <a:r>
              <a:rPr lang="en-GB" sz="1100" b="0" i="0" dirty="0" err="1">
                <a:solidFill>
                  <a:srgbClr val="0C2D45"/>
                </a:solidFill>
                <a:latin typeface="Calibri"/>
                <a:ea typeface="Calibri"/>
                <a:cs typeface="Calibri"/>
                <a:sym typeface="Calibri"/>
              </a:rPr>
              <a:t>compétences</a:t>
            </a:r>
            <a:r>
              <a:rPr lang="en-GB" sz="1100" b="0" i="0" dirty="0">
                <a:solidFill>
                  <a:srgbClr val="0C2D45"/>
                </a:solidFill>
                <a:latin typeface="Calibri"/>
                <a:ea typeface="Calibri"/>
                <a:cs typeface="Calibri"/>
                <a:sym typeface="Calibri"/>
              </a:rPr>
              <a:t> précieuses au </a:t>
            </a:r>
            <a:r>
              <a:rPr lang="en-GB" sz="1100" b="0" i="0" dirty="0" err="1">
                <a:solidFill>
                  <a:srgbClr val="0C2D45"/>
                </a:solidFill>
                <a:latin typeface="Calibri"/>
                <a:ea typeface="Calibri"/>
                <a:cs typeface="Calibri"/>
                <a:sym typeface="Calibri"/>
              </a:rPr>
              <a:t>niveau</a:t>
            </a:r>
            <a:r>
              <a:rPr lang="en-GB" sz="1100" b="0" i="0" dirty="0">
                <a:solidFill>
                  <a:srgbClr val="0C2D45"/>
                </a:solidFill>
                <a:latin typeface="Calibri"/>
                <a:ea typeface="Calibri"/>
                <a:cs typeface="Calibri"/>
                <a:sym typeface="Calibri"/>
              </a:rPr>
              <a:t> local.</a:t>
            </a:r>
            <a:endParaRPr dirty="0"/>
          </a:p>
          <a:p>
            <a:pPr marL="0" marR="0" lvl="0" indent="0" algn="l" rtl="0">
              <a:lnSpc>
                <a:spcPts val="1280"/>
              </a:lnSpc>
              <a:spcBef>
                <a:spcPts val="0"/>
              </a:spcBef>
              <a:spcAft>
                <a:spcPts val="0"/>
              </a:spcAft>
              <a:buClr>
                <a:srgbClr val="0C2D45"/>
              </a:buClr>
              <a:buSzPts val="1100"/>
              <a:buFont typeface="Arial"/>
              <a:buNone/>
            </a:pPr>
            <a:endParaRPr sz="1100" b="1" i="0" dirty="0">
              <a:solidFill>
                <a:srgbClr val="0C2D45"/>
              </a:solidFill>
              <a:latin typeface="Calibri"/>
              <a:ea typeface="Calibri"/>
              <a:cs typeface="Calibri"/>
              <a:sym typeface="Calibri"/>
            </a:endParaRPr>
          </a:p>
          <a:p>
            <a:pPr marL="0" marR="0" lvl="0" indent="0" algn="l" rtl="0">
              <a:lnSpc>
                <a:spcPts val="1280"/>
              </a:lnSpc>
              <a:spcBef>
                <a:spcPts val="0"/>
              </a:spcBef>
              <a:spcAft>
                <a:spcPts val="0"/>
              </a:spcAft>
              <a:buClr>
                <a:srgbClr val="7ABB57"/>
              </a:buClr>
              <a:buSzPts val="1100"/>
              <a:buFont typeface="Arial"/>
              <a:buNone/>
            </a:pPr>
            <a:r>
              <a:rPr lang="en-GB" sz="1100" b="1" i="0" dirty="0" err="1">
                <a:solidFill>
                  <a:srgbClr val="7ABB57"/>
                </a:solidFill>
                <a:latin typeface="Calibri"/>
                <a:ea typeface="Calibri"/>
                <a:cs typeface="Calibri"/>
                <a:sym typeface="Calibri"/>
              </a:rPr>
              <a:t>Renforcer</a:t>
            </a:r>
            <a:r>
              <a:rPr lang="en-GB" sz="1100" b="1" i="0" dirty="0">
                <a:solidFill>
                  <a:srgbClr val="7ABB57"/>
                </a:solidFill>
                <a:latin typeface="Calibri"/>
                <a:ea typeface="Calibri"/>
                <a:cs typeface="Calibri"/>
                <a:sym typeface="Calibri"/>
              </a:rPr>
              <a:t> la </a:t>
            </a:r>
            <a:r>
              <a:rPr lang="en-GB" sz="1100" b="1" i="0" dirty="0" err="1">
                <a:solidFill>
                  <a:srgbClr val="7ABB57"/>
                </a:solidFill>
                <a:latin typeface="Calibri"/>
                <a:ea typeface="Calibri"/>
                <a:cs typeface="Calibri"/>
                <a:sym typeface="Calibri"/>
              </a:rPr>
              <a:t>cohésion</a:t>
            </a:r>
            <a:r>
              <a:rPr lang="en-GB" sz="1100" b="1" i="0" dirty="0">
                <a:solidFill>
                  <a:srgbClr val="7ABB57"/>
                </a:solidFill>
                <a:latin typeface="Calibri"/>
                <a:ea typeface="Calibri"/>
                <a:cs typeface="Calibri"/>
                <a:sym typeface="Calibri"/>
              </a:rPr>
              <a:t> </a:t>
            </a:r>
            <a:r>
              <a:rPr lang="en-GB" sz="1100" b="1" i="0" dirty="0" err="1">
                <a:solidFill>
                  <a:srgbClr val="7ABB57"/>
                </a:solidFill>
                <a:latin typeface="Calibri"/>
                <a:ea typeface="Calibri"/>
                <a:cs typeface="Calibri"/>
                <a:sym typeface="Calibri"/>
              </a:rPr>
              <a:t>sociale</a:t>
            </a:r>
            <a:endParaRPr sz="1100" b="1" i="0" dirty="0">
              <a:solidFill>
                <a:srgbClr val="7ABB57"/>
              </a:solidFill>
              <a:latin typeface="Montserrat"/>
              <a:ea typeface="Montserrat"/>
              <a:cs typeface="Montserrat"/>
              <a:sym typeface="Montserrat"/>
            </a:endParaRPr>
          </a:p>
          <a:p>
            <a:pPr marL="171450" marR="0" lvl="0" indent="-171450" algn="l" rtl="0">
              <a:lnSpc>
                <a:spcPts val="1280"/>
              </a:lnSpc>
              <a:spcBef>
                <a:spcPts val="0"/>
              </a:spcBef>
              <a:spcAft>
                <a:spcPts val="0"/>
              </a:spcAft>
              <a:buClr>
                <a:srgbClr val="0C2D45"/>
              </a:buClr>
              <a:buSzPts val="1100"/>
              <a:buFont typeface="Arial"/>
              <a:buChar char="•"/>
            </a:pPr>
            <a:r>
              <a:rPr lang="en-GB" sz="1100" b="0" i="0" dirty="0">
                <a:solidFill>
                  <a:srgbClr val="0C2D45"/>
                </a:solidFill>
                <a:latin typeface="Calibri"/>
                <a:ea typeface="Calibri"/>
                <a:cs typeface="Calibri"/>
                <a:sym typeface="Calibri"/>
              </a:rPr>
              <a:t>En fin de </a:t>
            </a:r>
            <a:r>
              <a:rPr lang="en-GB" sz="1100" b="0" i="0" dirty="0" err="1">
                <a:solidFill>
                  <a:srgbClr val="0C2D45"/>
                </a:solidFill>
                <a:latin typeface="Calibri"/>
                <a:ea typeface="Calibri"/>
                <a:cs typeface="Calibri"/>
                <a:sym typeface="Calibri"/>
              </a:rPr>
              <a:t>compte</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construire</a:t>
            </a:r>
            <a:r>
              <a:rPr lang="en-GB" sz="1100" b="0" i="0" dirty="0">
                <a:solidFill>
                  <a:srgbClr val="0C2D45"/>
                </a:solidFill>
                <a:latin typeface="Calibri"/>
                <a:ea typeface="Calibri"/>
                <a:cs typeface="Calibri"/>
                <a:sym typeface="Calibri"/>
              </a:rPr>
              <a:t> des </a:t>
            </a:r>
            <a:r>
              <a:rPr lang="en-GB" sz="1100" b="0" i="0" dirty="0" err="1">
                <a:solidFill>
                  <a:srgbClr val="0C2D45"/>
                </a:solidFill>
                <a:latin typeface="Calibri"/>
                <a:ea typeface="Calibri"/>
                <a:cs typeface="Calibri"/>
                <a:sym typeface="Calibri"/>
              </a:rPr>
              <a:t>communautés</a:t>
            </a:r>
            <a:r>
              <a:rPr lang="en-GB" sz="1100" b="0" i="0" dirty="0">
                <a:solidFill>
                  <a:srgbClr val="0C2D45"/>
                </a:solidFill>
                <a:latin typeface="Calibri"/>
                <a:ea typeface="Calibri"/>
                <a:cs typeface="Calibri"/>
                <a:sym typeface="Calibri"/>
              </a:rPr>
              <a:t> plus fortes et plus </a:t>
            </a:r>
            <a:r>
              <a:rPr lang="en-GB" sz="1100" b="0" i="0" dirty="0" err="1">
                <a:solidFill>
                  <a:srgbClr val="0C2D45"/>
                </a:solidFill>
                <a:latin typeface="Calibri"/>
                <a:ea typeface="Calibri"/>
                <a:cs typeface="Calibri"/>
                <a:sym typeface="Calibri"/>
              </a:rPr>
              <a:t>connectées</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en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facilitant</a:t>
            </a:r>
            <a:r>
              <a:rPr lang="en-GB" sz="1100" b="0" i="0" dirty="0">
                <a:solidFill>
                  <a:srgbClr val="0C2D45"/>
                </a:solidFill>
                <a:latin typeface="Calibri"/>
                <a:ea typeface="Calibri"/>
                <a:cs typeface="Calibri"/>
                <a:sym typeface="Calibri"/>
              </a:rPr>
              <a:t> les interactions </a:t>
            </a:r>
            <a:r>
              <a:rPr lang="en-GB" sz="1100" b="0" i="0" dirty="0" err="1">
                <a:solidFill>
                  <a:srgbClr val="0C2D45"/>
                </a:solidFill>
                <a:latin typeface="Calibri"/>
                <a:ea typeface="Calibri"/>
                <a:cs typeface="Calibri"/>
                <a:sym typeface="Calibri"/>
              </a:rPr>
              <a:t>régulières</a:t>
            </a:r>
            <a:r>
              <a:rPr lang="en-GB" sz="1100" b="0" i="0" dirty="0">
                <a:solidFill>
                  <a:srgbClr val="0C2D45"/>
                </a:solidFill>
                <a:latin typeface="Calibri"/>
                <a:ea typeface="Calibri"/>
                <a:cs typeface="Calibri"/>
                <a:sym typeface="Calibri"/>
              </a:rPr>
              <a:t> entre des </a:t>
            </a:r>
            <a:r>
              <a:rPr lang="en-GB" sz="1100" b="0" i="0" dirty="0" err="1">
                <a:solidFill>
                  <a:srgbClr val="0C2D45"/>
                </a:solidFill>
                <a:latin typeface="Calibri"/>
                <a:ea typeface="Calibri"/>
                <a:cs typeface="Calibri"/>
                <a:sym typeface="Calibri"/>
              </a:rPr>
              <a:t>individus</a:t>
            </a:r>
            <a:r>
              <a:rPr lang="en-GB" sz="1100" b="0" i="0" dirty="0">
                <a:solidFill>
                  <a:srgbClr val="0C2D45"/>
                </a:solidFill>
                <a:latin typeface="Calibri"/>
                <a:ea typeface="Calibri"/>
                <a:cs typeface="Calibri"/>
                <a:sym typeface="Calibri"/>
              </a:rPr>
              <a:t> de </a:t>
            </a:r>
            <a:r>
              <a:rPr lang="en-GB" sz="1100" b="0" i="0" dirty="0" err="1">
                <a:solidFill>
                  <a:srgbClr val="0C2D45"/>
                </a:solidFill>
                <a:latin typeface="Calibri"/>
                <a:ea typeface="Calibri"/>
                <a:cs typeface="Calibri"/>
                <a:sym typeface="Calibri"/>
              </a:rPr>
              <a:t>différents</a:t>
            </a:r>
            <a:r>
              <a:rPr lang="en-GB" sz="1100" b="0" i="0" dirty="0">
                <a:solidFill>
                  <a:srgbClr val="0C2D45"/>
                </a:solidFill>
                <a:latin typeface="Calibri"/>
                <a:ea typeface="Calibri"/>
                <a:cs typeface="Calibri"/>
                <a:sym typeface="Calibri"/>
              </a:rPr>
              <a:t> milieux, </a:t>
            </a:r>
            <a:r>
              <a:rPr lang="en-GB" sz="1100" b="0" i="0" dirty="0" err="1">
                <a:solidFill>
                  <a:srgbClr val="0C2D45"/>
                </a:solidFill>
                <a:latin typeface="Calibri"/>
                <a:ea typeface="Calibri"/>
                <a:cs typeface="Calibri"/>
                <a:sym typeface="Calibri"/>
              </a:rPr>
              <a:t>en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réduisant</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l'isolement</a:t>
            </a:r>
            <a:r>
              <a:rPr lang="en-GB" sz="1100" b="0" i="0" dirty="0">
                <a:solidFill>
                  <a:srgbClr val="0C2D45"/>
                </a:solidFill>
                <a:latin typeface="Calibri"/>
                <a:ea typeface="Calibri"/>
                <a:cs typeface="Calibri"/>
                <a:sym typeface="Calibri"/>
              </a:rPr>
              <a:t> et </a:t>
            </a:r>
            <a:r>
              <a:rPr lang="en-GB" sz="1100" b="0" i="0" dirty="0" err="1">
                <a:solidFill>
                  <a:srgbClr val="0C2D45"/>
                </a:solidFill>
                <a:latin typeface="Calibri"/>
                <a:ea typeface="Calibri"/>
                <a:cs typeface="Calibri"/>
                <a:sym typeface="Calibri"/>
              </a:rPr>
              <a:t>en</a:t>
            </a:r>
            <a:r>
              <a:rPr lang="en-GB" sz="1100" b="0" i="0" dirty="0">
                <a:solidFill>
                  <a:srgbClr val="0C2D45"/>
                </a:solidFill>
                <a:latin typeface="Calibri"/>
                <a:ea typeface="Calibri"/>
                <a:cs typeface="Calibri"/>
                <a:sym typeface="Calibri"/>
              </a:rPr>
              <a:t> </a:t>
            </a:r>
            <a:r>
              <a:rPr lang="en-GB" sz="1100" b="0" i="0" dirty="0" err="1">
                <a:solidFill>
                  <a:srgbClr val="0C2D45"/>
                </a:solidFill>
                <a:latin typeface="Calibri"/>
                <a:ea typeface="Calibri"/>
                <a:cs typeface="Calibri"/>
                <a:sym typeface="Calibri"/>
              </a:rPr>
              <a:t>augmentant</a:t>
            </a:r>
            <a:r>
              <a:rPr lang="en-GB" sz="1100" b="0" i="0" dirty="0">
                <a:solidFill>
                  <a:srgbClr val="0C2D45"/>
                </a:solidFill>
                <a:latin typeface="Calibri"/>
                <a:ea typeface="Calibri"/>
                <a:cs typeface="Calibri"/>
                <a:sym typeface="Calibri"/>
              </a:rPr>
              <a:t> les réseaux </a:t>
            </a:r>
            <a:r>
              <a:rPr lang="en-GB" sz="1100" b="0" i="0" dirty="0" err="1">
                <a:solidFill>
                  <a:srgbClr val="0C2D45"/>
                </a:solidFill>
                <a:latin typeface="Calibri"/>
                <a:ea typeface="Calibri"/>
                <a:cs typeface="Calibri"/>
                <a:sym typeface="Calibri"/>
              </a:rPr>
              <a:t>sociaux</a:t>
            </a:r>
            <a:r>
              <a:rPr lang="en-GB" sz="1100" b="0" i="0" dirty="0">
                <a:solidFill>
                  <a:srgbClr val="0C2D45"/>
                </a:solidFill>
                <a:latin typeface="Calibri"/>
                <a:ea typeface="Calibri"/>
                <a:cs typeface="Calibri"/>
                <a:sym typeface="Calibri"/>
              </a:rPr>
              <a:t>.</a:t>
            </a:r>
            <a:endParaRPr dirty="0"/>
          </a:p>
          <a:p>
            <a:pPr marL="0" marR="0" lvl="0" indent="0" algn="just" rtl="0">
              <a:lnSpc>
                <a:spcPts val="1280"/>
              </a:lnSpc>
              <a:spcBef>
                <a:spcPts val="0"/>
              </a:spcBef>
              <a:spcAft>
                <a:spcPts val="0"/>
              </a:spcAft>
              <a:buClr>
                <a:srgbClr val="F3745D"/>
              </a:buClr>
              <a:buSzPts val="1150"/>
              <a:buFont typeface="Arial"/>
              <a:buNone/>
            </a:pPr>
            <a:endParaRPr sz="1150" b="1" i="0" dirty="0">
              <a:solidFill>
                <a:srgbClr val="7ABB57"/>
              </a:solidFill>
              <a:latin typeface="Calibri"/>
              <a:ea typeface="Calibri"/>
              <a:cs typeface="Calibri"/>
              <a:sym typeface="Calibri"/>
            </a:endParaRPr>
          </a:p>
        </p:txBody>
      </p:sp>
      <p:sp>
        <p:nvSpPr>
          <p:cNvPr id="199" name="Google Shape;199;p10"/>
          <p:cNvSpPr txBox="1"/>
          <p:nvPr/>
        </p:nvSpPr>
        <p:spPr>
          <a:xfrm>
            <a:off x="10904" y="1849800"/>
            <a:ext cx="2679700" cy="460441"/>
          </a:xfrm>
          <a:prstGeom prst="rect">
            <a:avLst/>
          </a:prstGeom>
          <a:solidFill>
            <a:srgbClr val="7ABB57"/>
          </a:solidFill>
          <a:ln>
            <a:noFill/>
          </a:ln>
        </p:spPr>
        <p:txBody>
          <a:bodyPr spcFirstLastPara="1" wrap="square" lIns="91425" tIns="45700" rIns="91425" bIns="45700" anchor="ctr" anchorCtr="0">
            <a:noAutofit/>
          </a:bodyPr>
          <a:lstStyle/>
          <a:p>
            <a:pPr marL="311150" marR="0" lvl="0" indent="0" algn="l" rtl="0">
              <a:lnSpc>
                <a:spcPct val="111249"/>
              </a:lnSpc>
              <a:spcBef>
                <a:spcPts val="0"/>
              </a:spcBef>
              <a:spcAft>
                <a:spcPts val="0"/>
              </a:spcAft>
              <a:buClr>
                <a:schemeClr val="lt1"/>
              </a:buClr>
              <a:buSzPts val="3200"/>
              <a:buFont typeface="Arial"/>
              <a:buNone/>
            </a:pPr>
            <a:r>
              <a:rPr lang="en-GB" sz="3200" b="1" i="0">
                <a:solidFill>
                  <a:schemeClr val="lt1"/>
                </a:solidFill>
                <a:latin typeface="Calibri"/>
                <a:ea typeface="Calibri"/>
                <a:cs typeface="Calibri"/>
                <a:sym typeface="Calibri"/>
              </a:rPr>
              <a:t>Introduction</a:t>
            </a:r>
            <a:endParaRPr/>
          </a:p>
        </p:txBody>
      </p:sp>
      <p:sp>
        <p:nvSpPr>
          <p:cNvPr id="4" name="Google Shape;195;p10">
            <a:extLst>
              <a:ext uri="{FF2B5EF4-FFF2-40B4-BE49-F238E27FC236}">
                <a16:creationId xmlns:a16="http://schemas.microsoft.com/office/drawing/2014/main" id="{AF9545BB-DF1A-9E85-6173-1D08EBCA1DF7}"/>
              </a:ext>
            </a:extLst>
          </p:cNvPr>
          <p:cNvSpPr txBox="1"/>
          <p:nvPr/>
        </p:nvSpPr>
        <p:spPr>
          <a:xfrm>
            <a:off x="448792" y="4138435"/>
            <a:ext cx="7043361" cy="798609"/>
          </a:xfrm>
          <a:prstGeom prst="rect">
            <a:avLst/>
          </a:prstGeom>
          <a:noFill/>
          <a:ln>
            <a:noFill/>
          </a:ln>
        </p:spPr>
        <p:txBody>
          <a:bodyPr spcFirstLastPara="1" wrap="square" lIns="91425" tIns="45700" rIns="91425" bIns="45700" anchor="t" anchorCtr="0">
            <a:noAutofit/>
          </a:bodyPr>
          <a:lstStyle/>
          <a:p>
            <a:pPr marL="0" marR="0" lvl="0" indent="0" algn="l" rtl="0">
              <a:lnSpc>
                <a:spcPct val="113000"/>
              </a:lnSpc>
              <a:spcBef>
                <a:spcPts val="0"/>
              </a:spcBef>
              <a:spcAft>
                <a:spcPts val="0"/>
              </a:spcAft>
              <a:buClr>
                <a:srgbClr val="7ABB57"/>
              </a:buClr>
              <a:buSzPts val="2000"/>
              <a:buFont typeface="Arial"/>
              <a:buNone/>
            </a:pPr>
            <a:r>
              <a:rPr lang="en-GB" sz="2000" b="1" i="0" dirty="0">
                <a:solidFill>
                  <a:srgbClr val="7ABB57"/>
                </a:solidFill>
                <a:latin typeface="Calibri"/>
                <a:ea typeface="Calibri"/>
                <a:cs typeface="Calibri"/>
                <a:sym typeface="Calibri"/>
              </a:rPr>
              <a:t>1.1 Objectif et </a:t>
            </a:r>
            <a:r>
              <a:rPr lang="en-GB" sz="2000" b="1" i="0" dirty="0" err="1">
                <a:solidFill>
                  <a:srgbClr val="7ABB57"/>
                </a:solidFill>
                <a:latin typeface="Calibri"/>
                <a:ea typeface="Calibri"/>
                <a:cs typeface="Calibri"/>
                <a:sym typeface="Calibri"/>
              </a:rPr>
              <a:t>portée</a:t>
            </a:r>
            <a:r>
              <a:rPr lang="en-GB" sz="2000" b="1" i="0" dirty="0">
                <a:solidFill>
                  <a:srgbClr val="7ABB57"/>
                </a:solidFill>
                <a:latin typeface="Calibri"/>
                <a:ea typeface="Calibri"/>
                <a:cs typeface="Calibri"/>
                <a:sym typeface="Calibri"/>
              </a:rPr>
              <a:t> du guide des cafés de la </a:t>
            </a:r>
            <a:r>
              <a:rPr lang="en-GB" sz="2000" b="1" i="0" dirty="0" err="1">
                <a:solidFill>
                  <a:srgbClr val="7ABB57"/>
                </a:solidFill>
                <a:latin typeface="Calibri"/>
                <a:ea typeface="Calibri"/>
                <a:cs typeface="Calibri"/>
                <a:sym typeface="Calibri"/>
              </a:rPr>
              <a:t>solidarité</a:t>
            </a:r>
            <a:r>
              <a:rPr lang="en-GB" sz="2000" b="1" i="0" dirty="0">
                <a:solidFill>
                  <a:srgbClr val="7ABB57"/>
                </a:solidFill>
                <a:latin typeface="Calibri"/>
                <a:ea typeface="Calibri"/>
                <a:cs typeface="Calibri"/>
                <a:sym typeface="Calibri"/>
              </a:rPr>
              <a:t> </a:t>
            </a:r>
            <a:r>
              <a:rPr lang="en-GB" sz="2000" b="1" i="0" dirty="0" err="1">
                <a:solidFill>
                  <a:srgbClr val="7ABB57"/>
                </a:solidFill>
                <a:latin typeface="Calibri"/>
                <a:ea typeface="Calibri"/>
                <a:cs typeface="Calibri"/>
                <a:sym typeface="Calibri"/>
              </a:rPr>
              <a:t>d'ACTIN</a:t>
            </a:r>
            <a:endParaRPr dirty="0"/>
          </a:p>
          <a:p>
            <a:pPr marL="0" marR="0" lvl="0" indent="0" algn="l" rtl="0">
              <a:lnSpc>
                <a:spcPct val="125555"/>
              </a:lnSpc>
              <a:spcBef>
                <a:spcPts val="0"/>
              </a:spcBef>
              <a:spcAft>
                <a:spcPts val="0"/>
              </a:spcAft>
              <a:buClr>
                <a:srgbClr val="0C2D45"/>
              </a:buClr>
              <a:buSzPts val="1800"/>
              <a:buFont typeface="Arial"/>
              <a:buNone/>
            </a:pPr>
            <a:endParaRPr sz="1800" b="1" i="0" dirty="0">
              <a:solidFill>
                <a:srgbClr val="7ABB57"/>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4" name="Google Shape;204;p11"/>
          <p:cNvPicPr preferRelativeResize="0"/>
          <p:nvPr/>
        </p:nvPicPr>
        <p:blipFill rotWithShape="1">
          <a:blip r:embed="rId3">
            <a:alphaModFix/>
          </a:blip>
          <a:srcRect t="22509" b="22509"/>
          <a:stretch/>
        </p:blipFill>
        <p:spPr>
          <a:xfrm>
            <a:off x="0" y="2105891"/>
            <a:ext cx="7559675" cy="4128655"/>
          </a:xfrm>
          <a:prstGeom prst="rect">
            <a:avLst/>
          </a:prstGeom>
          <a:noFill/>
          <a:ln>
            <a:noFill/>
          </a:ln>
        </p:spPr>
      </p:pic>
      <p:sp>
        <p:nvSpPr>
          <p:cNvPr id="205" name="Google Shape;205;p11"/>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4</a:t>
            </a:fld>
            <a:endParaRPr/>
          </a:p>
        </p:txBody>
      </p:sp>
      <p:sp>
        <p:nvSpPr>
          <p:cNvPr id="206" name="Google Shape;206;p11"/>
          <p:cNvSpPr txBox="1"/>
          <p:nvPr/>
        </p:nvSpPr>
        <p:spPr>
          <a:xfrm>
            <a:off x="3895931" y="5305445"/>
            <a:ext cx="3118662" cy="4004094"/>
          </a:xfrm>
          <a:prstGeom prst="rect">
            <a:avLst/>
          </a:prstGeom>
          <a:noFill/>
          <a:ln>
            <a:noFill/>
          </a:ln>
        </p:spPr>
        <p:txBody>
          <a:bodyPr spcFirstLastPara="1" wrap="square" lIns="91425" tIns="45700" rIns="91425" bIns="45700" anchor="t" anchorCtr="0">
            <a:noAutofit/>
          </a:bodyPr>
          <a:lstStyle/>
          <a:p>
            <a:pPr marL="0" marR="0" lvl="0" indent="0" algn="just" rtl="0">
              <a:lnSpc>
                <a:spcPct val="101818"/>
              </a:lnSpc>
              <a:spcBef>
                <a:spcPts val="0"/>
              </a:spcBef>
              <a:spcAft>
                <a:spcPts val="0"/>
              </a:spcAft>
              <a:buClr>
                <a:srgbClr val="0C2D45"/>
              </a:buClr>
              <a:buSzPts val="1100"/>
              <a:buFont typeface="Arial"/>
              <a:buNone/>
            </a:pPr>
            <a:endParaRPr sz="1100" b="1" i="0">
              <a:solidFill>
                <a:srgbClr val="123240"/>
              </a:solidFill>
              <a:latin typeface="Calibri"/>
              <a:ea typeface="Calibri"/>
              <a:cs typeface="Calibri"/>
              <a:sym typeface="Calibri"/>
            </a:endParaRPr>
          </a:p>
        </p:txBody>
      </p:sp>
      <p:sp>
        <p:nvSpPr>
          <p:cNvPr id="207" name="Google Shape;207;p11"/>
          <p:cNvSpPr txBox="1"/>
          <p:nvPr/>
        </p:nvSpPr>
        <p:spPr>
          <a:xfrm>
            <a:off x="424193" y="1808857"/>
            <a:ext cx="2897317" cy="504291"/>
          </a:xfrm>
          <a:prstGeom prst="rect">
            <a:avLst/>
          </a:prstGeom>
          <a:solidFill>
            <a:srgbClr val="7ABB57"/>
          </a:solidFill>
          <a:ln>
            <a:noFill/>
          </a:ln>
        </p:spPr>
        <p:txBody>
          <a:bodyPr spcFirstLastPara="1" wrap="square" lIns="91425" tIns="45700" rIns="91425" bIns="45700" anchor="b" anchorCtr="0">
            <a:noAutofit/>
          </a:bodyPr>
          <a:lstStyle/>
          <a:p>
            <a:pPr marL="147638" marR="0" lvl="0" indent="0" algn="l" rtl="0">
              <a:lnSpc>
                <a:spcPct val="118666"/>
              </a:lnSpc>
              <a:spcBef>
                <a:spcPts val="0"/>
              </a:spcBef>
              <a:spcAft>
                <a:spcPts val="0"/>
              </a:spcAft>
              <a:buClr>
                <a:schemeClr val="lt1"/>
              </a:buClr>
              <a:buSzPts val="3000"/>
              <a:buFont typeface="Arial"/>
              <a:buNone/>
            </a:pPr>
            <a:r>
              <a:rPr lang="en-GB" sz="3000" b="1" i="0">
                <a:solidFill>
                  <a:schemeClr val="lt1"/>
                </a:solidFill>
                <a:latin typeface="Calibri"/>
                <a:ea typeface="Calibri"/>
                <a:cs typeface="Calibri"/>
                <a:sym typeface="Calibri"/>
              </a:rPr>
              <a:t>INTRODUCTION</a:t>
            </a:r>
            <a:endParaRPr/>
          </a:p>
        </p:txBody>
      </p:sp>
      <p:grpSp>
        <p:nvGrpSpPr>
          <p:cNvPr id="208" name="Google Shape;208;p11"/>
          <p:cNvGrpSpPr/>
          <p:nvPr/>
        </p:nvGrpSpPr>
        <p:grpSpPr>
          <a:xfrm>
            <a:off x="4552621" y="11938475"/>
            <a:ext cx="2528226" cy="1046177"/>
            <a:chOff x="5681508" y="5035168"/>
            <a:chExt cx="1406601" cy="582050"/>
          </a:xfrm>
        </p:grpSpPr>
        <p:grpSp>
          <p:nvGrpSpPr>
            <p:cNvPr id="209" name="Google Shape;209;p11"/>
            <p:cNvGrpSpPr/>
            <p:nvPr/>
          </p:nvGrpSpPr>
          <p:grpSpPr>
            <a:xfrm>
              <a:off x="6271456" y="5052748"/>
              <a:ext cx="320570" cy="564130"/>
              <a:chOff x="6271456" y="5052748"/>
              <a:chExt cx="320570" cy="564130"/>
            </a:xfrm>
          </p:grpSpPr>
          <p:sp>
            <p:nvSpPr>
              <p:cNvPr id="210" name="Google Shape;210;p11"/>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1" name="Google Shape;211;p11"/>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212" name="Google Shape;212;p11"/>
            <p:cNvGrpSpPr/>
            <p:nvPr/>
          </p:nvGrpSpPr>
          <p:grpSpPr>
            <a:xfrm>
              <a:off x="5681508" y="5035168"/>
              <a:ext cx="560955" cy="582050"/>
              <a:chOff x="5681508" y="5035168"/>
              <a:chExt cx="560955" cy="582050"/>
            </a:xfrm>
          </p:grpSpPr>
          <p:sp>
            <p:nvSpPr>
              <p:cNvPr id="213" name="Google Shape;213;p11"/>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4" name="Google Shape;214;p11"/>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215" name="Google Shape;215;p11"/>
              <p:cNvGrpSpPr/>
              <p:nvPr/>
            </p:nvGrpSpPr>
            <p:grpSpPr>
              <a:xfrm>
                <a:off x="5898463" y="5035168"/>
                <a:ext cx="344000" cy="581799"/>
                <a:chOff x="5898463" y="5035168"/>
                <a:chExt cx="344000" cy="581799"/>
              </a:xfrm>
            </p:grpSpPr>
            <p:sp>
              <p:nvSpPr>
                <p:cNvPr id="216" name="Google Shape;216;p11"/>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7" name="Google Shape;217;p11"/>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18" name="Google Shape;218;p11"/>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9" name="Google Shape;219;p11"/>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20" name="Google Shape;220;p11"/>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221" name="Google Shape;221;p11"/>
            <p:cNvGrpSpPr/>
            <p:nvPr/>
          </p:nvGrpSpPr>
          <p:grpSpPr>
            <a:xfrm>
              <a:off x="6615687" y="5133568"/>
              <a:ext cx="269367" cy="473526"/>
              <a:chOff x="6615687" y="5133568"/>
              <a:chExt cx="269367" cy="473526"/>
            </a:xfrm>
          </p:grpSpPr>
          <p:sp>
            <p:nvSpPr>
              <p:cNvPr id="222" name="Google Shape;222;p11"/>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23" name="Google Shape;223;p11"/>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224" name="Google Shape;224;p11"/>
            <p:cNvGrpSpPr/>
            <p:nvPr/>
          </p:nvGrpSpPr>
          <p:grpSpPr>
            <a:xfrm>
              <a:off x="6890349" y="5271792"/>
              <a:ext cx="197760" cy="335077"/>
              <a:chOff x="6890349" y="5271792"/>
              <a:chExt cx="197760" cy="335077"/>
            </a:xfrm>
          </p:grpSpPr>
          <p:sp>
            <p:nvSpPr>
              <p:cNvPr id="225" name="Google Shape;225;p11"/>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26" name="Google Shape;226;p11"/>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sp>
        <p:nvSpPr>
          <p:cNvPr id="227" name="Google Shape;227;p11"/>
          <p:cNvSpPr txBox="1"/>
          <p:nvPr/>
        </p:nvSpPr>
        <p:spPr>
          <a:xfrm>
            <a:off x="445818" y="6926180"/>
            <a:ext cx="2505201" cy="798609"/>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1.2 Aperçu du projet ACTIN</a:t>
            </a:r>
            <a:endParaRPr/>
          </a:p>
          <a:p>
            <a:pPr marL="0" marR="0" lvl="0" indent="0" algn="l" rtl="0">
              <a:lnSpc>
                <a:spcPct val="125555"/>
              </a:lnSpc>
              <a:spcBef>
                <a:spcPts val="0"/>
              </a:spcBef>
              <a:spcAft>
                <a:spcPts val="0"/>
              </a:spcAft>
              <a:buClr>
                <a:srgbClr val="0C2D45"/>
              </a:buClr>
              <a:buSzPts val="1800"/>
              <a:buFont typeface="Arial"/>
              <a:buNone/>
            </a:pPr>
            <a:endParaRPr sz="1800" b="1" i="0">
              <a:solidFill>
                <a:srgbClr val="F3745D"/>
              </a:solidFill>
              <a:latin typeface="Calibri"/>
              <a:ea typeface="Calibri"/>
              <a:cs typeface="Calibri"/>
              <a:sym typeface="Calibri"/>
            </a:endParaRPr>
          </a:p>
        </p:txBody>
      </p:sp>
      <p:sp>
        <p:nvSpPr>
          <p:cNvPr id="228" name="Google Shape;228;p11"/>
          <p:cNvSpPr txBox="1"/>
          <p:nvPr/>
        </p:nvSpPr>
        <p:spPr>
          <a:xfrm>
            <a:off x="2808692" y="6697580"/>
            <a:ext cx="4035600" cy="1228500"/>
          </a:xfrm>
          <a:prstGeom prst="rect">
            <a:avLst/>
          </a:prstGeom>
          <a:noFill/>
          <a:ln>
            <a:noFill/>
          </a:ln>
        </p:spPr>
        <p:txBody>
          <a:bodyPr spcFirstLastPara="1" wrap="square" lIns="91425" tIns="45700" rIns="91425" bIns="45700" anchor="t" anchorCtr="0">
            <a:noAutofit/>
          </a:bodyPr>
          <a:lstStyle/>
          <a:p>
            <a:pPr marL="0" marR="0" lvl="0" indent="0" algn="l" rtl="0">
              <a:lnSpc>
                <a:spcPct val="104000"/>
              </a:lnSpc>
              <a:spcBef>
                <a:spcPts val="0"/>
              </a:spcBef>
              <a:spcAft>
                <a:spcPts val="0"/>
              </a:spcAft>
              <a:buClr>
                <a:srgbClr val="123240"/>
              </a:buClr>
              <a:buSzPts val="1500"/>
              <a:buFont typeface="Arial"/>
              <a:buNone/>
            </a:pPr>
            <a:r>
              <a:rPr lang="en-GB" sz="1500" b="0" i="1">
                <a:solidFill>
                  <a:srgbClr val="123240"/>
                </a:solidFill>
                <a:latin typeface="Calibri"/>
                <a:ea typeface="Calibri"/>
                <a:cs typeface="Calibri"/>
                <a:sym typeface="Calibri"/>
              </a:rPr>
              <a:t>L'immigration fait l'objet de nombreuses discussions dans toute l'Union européenne. Des inquiétudes, des perceptions erronées et un manque général d'informations ont créé un climat d'incertitude quant à l'octroi d'un soutien, de services ou d'une main accueillante à de nombreux groupes de nouveaux arrivants.</a:t>
            </a:r>
            <a:endParaRPr/>
          </a:p>
          <a:p>
            <a:pPr marL="0" marR="0" lvl="0" indent="0" algn="l" rtl="0">
              <a:lnSpc>
                <a:spcPct val="104000"/>
              </a:lnSpc>
              <a:spcBef>
                <a:spcPts val="0"/>
              </a:spcBef>
              <a:spcAft>
                <a:spcPts val="0"/>
              </a:spcAft>
              <a:buClr>
                <a:srgbClr val="0C2D45"/>
              </a:buClr>
              <a:buSzPts val="1500"/>
              <a:buFont typeface="Arial"/>
              <a:buNone/>
            </a:pPr>
            <a:endParaRPr sz="1500" b="0" i="1">
              <a:solidFill>
                <a:srgbClr val="123240"/>
              </a:solidFill>
              <a:latin typeface="Calibri"/>
              <a:ea typeface="Calibri"/>
              <a:cs typeface="Calibri"/>
              <a:sym typeface="Calibri"/>
            </a:endParaRPr>
          </a:p>
        </p:txBody>
      </p:sp>
      <p:cxnSp>
        <p:nvCxnSpPr>
          <p:cNvPr id="229" name="Google Shape;229;p11"/>
          <p:cNvCxnSpPr/>
          <p:nvPr/>
        </p:nvCxnSpPr>
        <p:spPr>
          <a:xfrm>
            <a:off x="-22701" y="7080204"/>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230" name="Google Shape;230;p11"/>
          <p:cNvSpPr txBox="1"/>
          <p:nvPr/>
        </p:nvSpPr>
        <p:spPr>
          <a:xfrm>
            <a:off x="459210" y="8466116"/>
            <a:ext cx="6415612" cy="936171"/>
          </a:xfrm>
          <a:prstGeom prst="rect">
            <a:avLst/>
          </a:prstGeom>
          <a:noFill/>
          <a:ln>
            <a:noFill/>
          </a:ln>
        </p:spPr>
        <p:txBody>
          <a:bodyPr spcFirstLastPara="1" wrap="square" lIns="91425" tIns="45700" rIns="91425" bIns="45700" anchor="t" anchorCtr="0">
            <a:noAutofit/>
          </a:bodyPr>
          <a:lstStyle/>
          <a:p>
            <a:pPr marL="0" marR="0" lvl="0" indent="0" algn="just" rtl="0">
              <a:lnSpc>
                <a:spcPct val="102608"/>
              </a:lnSpc>
              <a:spcBef>
                <a:spcPts val="0"/>
              </a:spcBef>
              <a:spcAft>
                <a:spcPts val="0"/>
              </a:spcAft>
              <a:buClr>
                <a:srgbClr val="123240"/>
              </a:buClr>
              <a:buSzPts val="1150"/>
              <a:buFont typeface="Arial"/>
              <a:buNone/>
            </a:pPr>
            <a:r>
              <a:rPr lang="en-GB" sz="1150" b="0" i="0">
                <a:solidFill>
                  <a:srgbClr val="123240"/>
                </a:solidFill>
                <a:latin typeface="Calibri"/>
                <a:ea typeface="Calibri"/>
                <a:cs typeface="Calibri"/>
                <a:sym typeface="Calibri"/>
              </a:rPr>
              <a:t>Le projet </a:t>
            </a:r>
            <a:r>
              <a:rPr lang="en-GB" sz="1150" b="1" i="0">
                <a:solidFill>
                  <a:srgbClr val="7ABB57"/>
                </a:solidFill>
                <a:latin typeface="Calibri"/>
                <a:ea typeface="Calibri"/>
                <a:cs typeface="Calibri"/>
                <a:sym typeface="Calibri"/>
              </a:rPr>
              <a:t>ACTIN </a:t>
            </a:r>
            <a:r>
              <a:rPr lang="en-GB" sz="1150" b="0" i="0">
                <a:solidFill>
                  <a:srgbClr val="123240"/>
                </a:solidFill>
                <a:latin typeface="Calibri"/>
                <a:ea typeface="Calibri"/>
                <a:cs typeface="Calibri"/>
                <a:sym typeface="Calibri"/>
              </a:rPr>
              <a:t>vise à soutenir et à renforcer l'intégration et l'inclusion des enfants et des adolescents migrants et réfugiés dans l'éducation et, par extension, dans la société européenne dans son ensemble.  En tant que projet financé par le programme AMIF de l'UE, ACTIN y parviendra en rassemblant l'expertise de sept pays européens et en consolidant les liens entre les universités et les ONG impliquées dans la migration et l'éducation. </a:t>
            </a:r>
            <a:endParaRPr/>
          </a:p>
          <a:p>
            <a:pPr marL="0" marR="0" lvl="0" indent="0" algn="just" rtl="0">
              <a:lnSpc>
                <a:spcPct val="102608"/>
              </a:lnSpc>
              <a:spcBef>
                <a:spcPts val="0"/>
              </a:spcBef>
              <a:spcAft>
                <a:spcPts val="0"/>
              </a:spcAft>
              <a:buClr>
                <a:srgbClr val="0C2D45"/>
              </a:buClr>
              <a:buSzPts val="1150"/>
              <a:buFont typeface="Arial"/>
              <a:buNone/>
            </a:pPr>
            <a:endParaRPr sz="1150" b="0" i="0">
              <a:solidFill>
                <a:srgbClr val="123240"/>
              </a:solidFill>
              <a:latin typeface="Calibri"/>
              <a:ea typeface="Calibri"/>
              <a:cs typeface="Calibri"/>
              <a:sym typeface="Calibri"/>
            </a:endParaRPr>
          </a:p>
          <a:p>
            <a:pPr marL="0" marR="0" lvl="0" indent="0" algn="just" rtl="0">
              <a:lnSpc>
                <a:spcPct val="102608"/>
              </a:lnSpc>
              <a:spcBef>
                <a:spcPts val="0"/>
              </a:spcBef>
              <a:spcAft>
                <a:spcPts val="0"/>
              </a:spcAft>
              <a:buClr>
                <a:srgbClr val="0C2D45"/>
              </a:buClr>
              <a:buSzPts val="1150"/>
              <a:buFont typeface="Arial"/>
              <a:buNone/>
            </a:pPr>
            <a:endParaRPr sz="1150" b="0" i="0">
              <a:solidFill>
                <a:srgbClr val="123240"/>
              </a:solidFill>
              <a:latin typeface="Calibri"/>
              <a:ea typeface="Calibri"/>
              <a:cs typeface="Calibri"/>
              <a:sym typeface="Calibri"/>
            </a:endParaRPr>
          </a:p>
          <a:p>
            <a:pPr marL="0" marR="0" lvl="0" indent="0" algn="just" rtl="0">
              <a:lnSpc>
                <a:spcPct val="102608"/>
              </a:lnSpc>
              <a:spcBef>
                <a:spcPts val="0"/>
              </a:spcBef>
              <a:spcAft>
                <a:spcPts val="0"/>
              </a:spcAft>
              <a:buClr>
                <a:srgbClr val="123240"/>
              </a:buClr>
              <a:buSzPts val="1150"/>
              <a:buFont typeface="Arial"/>
              <a:buNone/>
            </a:pPr>
            <a:r>
              <a:rPr lang="en-GB" sz="1150" b="0" i="0">
                <a:solidFill>
                  <a:srgbClr val="123240"/>
                </a:solidFill>
                <a:latin typeface="Calibri"/>
                <a:ea typeface="Calibri"/>
                <a:cs typeface="Calibri"/>
                <a:sym typeface="Calibri"/>
              </a:rPr>
              <a:t>ACTIN aspire à aborder l'éducation des migrants de manière holistique et à autonomiser les jeunes apprenants migrants, mais aussi les parties prenantes concernées, c'est-à-dire les éducateurs, les parents migrants, etc., en employant une série d'activités dans des contextes éducatifs formels et informels. </a:t>
            </a:r>
            <a:endParaRPr/>
          </a:p>
          <a:p>
            <a:pPr marL="0" marR="0" lvl="0" indent="0" algn="just" rtl="0">
              <a:lnSpc>
                <a:spcPct val="102608"/>
              </a:lnSpc>
              <a:spcBef>
                <a:spcPts val="0"/>
              </a:spcBef>
              <a:spcAft>
                <a:spcPts val="0"/>
              </a:spcAft>
              <a:buClr>
                <a:srgbClr val="0C2D45"/>
              </a:buClr>
              <a:buSzPts val="1150"/>
              <a:buFont typeface="Arial"/>
              <a:buNone/>
            </a:pPr>
            <a:endParaRPr sz="1150" b="0" i="0">
              <a:solidFill>
                <a:srgbClr val="123240"/>
              </a:solidFill>
              <a:latin typeface="Calibri"/>
              <a:ea typeface="Calibri"/>
              <a:cs typeface="Calibri"/>
              <a:sym typeface="Calibri"/>
            </a:endParaRPr>
          </a:p>
          <a:p>
            <a:pPr marL="0" marR="0" lvl="0" indent="0" algn="just" rtl="0">
              <a:lnSpc>
                <a:spcPct val="102608"/>
              </a:lnSpc>
              <a:spcBef>
                <a:spcPts val="0"/>
              </a:spcBef>
              <a:spcAft>
                <a:spcPts val="0"/>
              </a:spcAft>
              <a:buClr>
                <a:srgbClr val="0C2D45"/>
              </a:buClr>
              <a:buSzPts val="1150"/>
              <a:buFont typeface="Arial"/>
              <a:buNone/>
            </a:pPr>
            <a:endParaRPr sz="1150" b="1" i="0">
              <a:solidFill>
                <a:srgbClr val="12324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2"/>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5</a:t>
            </a:fld>
            <a:endParaRPr/>
          </a:p>
        </p:txBody>
      </p:sp>
      <p:sp>
        <p:nvSpPr>
          <p:cNvPr id="236" name="Google Shape;236;p12"/>
          <p:cNvSpPr txBox="1"/>
          <p:nvPr/>
        </p:nvSpPr>
        <p:spPr>
          <a:xfrm>
            <a:off x="3881643" y="6524399"/>
            <a:ext cx="3118662" cy="4004094"/>
          </a:xfrm>
          <a:prstGeom prst="rect">
            <a:avLst/>
          </a:prstGeom>
          <a:noFill/>
          <a:ln>
            <a:noFill/>
          </a:ln>
        </p:spPr>
        <p:txBody>
          <a:bodyPr spcFirstLastPara="1" wrap="square" lIns="91425" tIns="45700" rIns="91425" bIns="45700" anchor="t" anchorCtr="0">
            <a:noAutofit/>
          </a:bodyPr>
          <a:lstStyle/>
          <a:p>
            <a:pPr marL="0" marR="0" lvl="0" indent="0" algn="just" rtl="0">
              <a:lnSpc>
                <a:spcPct val="101818"/>
              </a:lnSpc>
              <a:spcBef>
                <a:spcPts val="0"/>
              </a:spcBef>
              <a:spcAft>
                <a:spcPts val="0"/>
              </a:spcAft>
              <a:buClr>
                <a:srgbClr val="0C2D45"/>
              </a:buClr>
              <a:buSzPts val="1100"/>
              <a:buFont typeface="Arial"/>
              <a:buNone/>
            </a:pPr>
            <a:endParaRPr sz="1100" b="1" i="0">
              <a:solidFill>
                <a:srgbClr val="123240"/>
              </a:solidFill>
              <a:latin typeface="Calibri"/>
              <a:ea typeface="Calibri"/>
              <a:cs typeface="Calibri"/>
              <a:sym typeface="Calibri"/>
            </a:endParaRPr>
          </a:p>
        </p:txBody>
      </p:sp>
      <p:sp>
        <p:nvSpPr>
          <p:cNvPr id="237" name="Google Shape;237;p12"/>
          <p:cNvSpPr txBox="1"/>
          <p:nvPr/>
        </p:nvSpPr>
        <p:spPr>
          <a:xfrm>
            <a:off x="3926110" y="8152871"/>
            <a:ext cx="3248412" cy="16667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600"/>
              <a:buFont typeface="Arial"/>
              <a:buNone/>
            </a:pPr>
            <a:r>
              <a:rPr lang="en-GB" sz="1600" b="1" i="0">
                <a:solidFill>
                  <a:srgbClr val="50B4D9"/>
                </a:solidFill>
                <a:latin typeface="Calibri"/>
                <a:ea typeface="Calibri"/>
                <a:cs typeface="Calibri"/>
                <a:sym typeface="Calibri"/>
              </a:rPr>
              <a:t>VISITEZ NOTRE SITE WEB </a:t>
            </a:r>
            <a:r>
              <a:rPr lang="en-GB" sz="2400" b="1" i="0" u="sng">
                <a:solidFill>
                  <a:schemeClr val="hlink"/>
                </a:solidFill>
                <a:latin typeface="Calibri"/>
                <a:ea typeface="Calibri"/>
                <a:cs typeface="Calibri"/>
                <a:sym typeface="Calibri"/>
                <a:hlinkClick r:id="rId3"/>
              </a:rPr>
              <a:t>www.actintegration.eu</a:t>
            </a:r>
            <a:endParaRPr sz="2400" b="1" i="0">
              <a:solidFill>
                <a:srgbClr val="F3745D"/>
              </a:solidFill>
              <a:latin typeface="Calibri"/>
              <a:ea typeface="Calibri"/>
              <a:cs typeface="Calibri"/>
              <a:sym typeface="Calibri"/>
            </a:endParaRPr>
          </a:p>
        </p:txBody>
      </p:sp>
      <p:sp>
        <p:nvSpPr>
          <p:cNvPr id="238" name="Google Shape;238;p12"/>
          <p:cNvSpPr/>
          <p:nvPr/>
        </p:nvSpPr>
        <p:spPr>
          <a:xfrm>
            <a:off x="0" y="745589"/>
            <a:ext cx="7559674" cy="6189784"/>
          </a:xfrm>
          <a:custGeom>
            <a:avLst/>
            <a:gdLst/>
            <a:ahLst/>
            <a:cxnLst/>
            <a:rect l="l" t="t" r="r" b="b"/>
            <a:pathLst>
              <a:path w="7840799" h="4036632" extrusionOk="0">
                <a:moveTo>
                  <a:pt x="0" y="0"/>
                </a:moveTo>
                <a:lnTo>
                  <a:pt x="7840799" y="0"/>
                </a:lnTo>
                <a:lnTo>
                  <a:pt x="7840799" y="4036633"/>
                </a:lnTo>
                <a:lnTo>
                  <a:pt x="0" y="4036633"/>
                </a:ln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39" name="Google Shape;239;p12"/>
          <p:cNvSpPr/>
          <p:nvPr/>
        </p:nvSpPr>
        <p:spPr>
          <a:xfrm>
            <a:off x="567429" y="1206924"/>
            <a:ext cx="6544571" cy="5096894"/>
          </a:xfrm>
          <a:custGeom>
            <a:avLst/>
            <a:gdLst/>
            <a:ahLst/>
            <a:cxnLst/>
            <a:rect l="l" t="t" r="r" b="b"/>
            <a:pathLst>
              <a:path w="7840799" h="4036632" extrusionOk="0">
                <a:moveTo>
                  <a:pt x="0" y="0"/>
                </a:moveTo>
                <a:lnTo>
                  <a:pt x="7840799" y="0"/>
                </a:lnTo>
                <a:lnTo>
                  <a:pt x="7840799" y="4036633"/>
                </a:lnTo>
                <a:lnTo>
                  <a:pt x="0" y="403663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40" name="Google Shape;240;p12"/>
          <p:cNvSpPr txBox="1"/>
          <p:nvPr/>
        </p:nvSpPr>
        <p:spPr>
          <a:xfrm>
            <a:off x="307139" y="589654"/>
            <a:ext cx="6141366" cy="404406"/>
          </a:xfrm>
          <a:prstGeom prst="rect">
            <a:avLst/>
          </a:prstGeom>
          <a:noFill/>
          <a:ln>
            <a:noFill/>
          </a:ln>
        </p:spPr>
        <p:txBody>
          <a:bodyPr spcFirstLastPara="1" wrap="square" lIns="91425" tIns="45700" rIns="91425" bIns="45700" anchor="t" anchorCtr="0">
            <a:spAutoFit/>
          </a:bodyPr>
          <a:lstStyle/>
          <a:p>
            <a:pPr marL="0" marR="0" lvl="0" indent="0" algn="l" rtl="0">
              <a:lnSpc>
                <a:spcPct val="108181"/>
              </a:lnSpc>
              <a:spcBef>
                <a:spcPts val="0"/>
              </a:spcBef>
              <a:spcAft>
                <a:spcPts val="0"/>
              </a:spcAft>
              <a:buNone/>
            </a:pPr>
            <a:r>
              <a:rPr lang="en-GB" sz="2200" b="1">
                <a:solidFill>
                  <a:schemeClr val="lt1"/>
                </a:solidFill>
                <a:highlight>
                  <a:srgbClr val="F3745D"/>
                </a:highlight>
                <a:latin typeface="Calibri"/>
                <a:ea typeface="Calibri"/>
                <a:cs typeface="Calibri"/>
                <a:sym typeface="Calibri"/>
              </a:rPr>
              <a:t> ACTIN aspire à une approche holistique</a:t>
            </a:r>
            <a:r>
              <a:rPr lang="en-GB" sz="2200" b="1">
                <a:solidFill>
                  <a:srgbClr val="F3745D"/>
                </a:solidFill>
                <a:highlight>
                  <a:srgbClr val="F3745D"/>
                </a:highlight>
                <a:latin typeface="Calibri"/>
                <a:ea typeface="Calibri"/>
                <a:cs typeface="Calibri"/>
                <a:sym typeface="Calibri"/>
              </a:rPr>
              <a:t>.</a:t>
            </a:r>
            <a:endParaRPr/>
          </a:p>
        </p:txBody>
      </p:sp>
      <p:grpSp>
        <p:nvGrpSpPr>
          <p:cNvPr id="241" name="Google Shape;241;p12"/>
          <p:cNvGrpSpPr/>
          <p:nvPr/>
        </p:nvGrpSpPr>
        <p:grpSpPr>
          <a:xfrm>
            <a:off x="327274" y="1498830"/>
            <a:ext cx="6504752" cy="411540"/>
            <a:chOff x="468078" y="2461509"/>
            <a:chExt cx="6504752" cy="411540"/>
          </a:xfrm>
        </p:grpSpPr>
        <p:grpSp>
          <p:nvGrpSpPr>
            <p:cNvPr id="242" name="Google Shape;242;p12"/>
            <p:cNvGrpSpPr/>
            <p:nvPr/>
          </p:nvGrpSpPr>
          <p:grpSpPr>
            <a:xfrm>
              <a:off x="468078" y="2461509"/>
              <a:ext cx="6437593" cy="411540"/>
              <a:chOff x="580546" y="4698154"/>
              <a:chExt cx="6437593" cy="411540"/>
            </a:xfrm>
          </p:grpSpPr>
          <p:cxnSp>
            <p:nvCxnSpPr>
              <p:cNvPr id="243" name="Google Shape;243;p12"/>
              <p:cNvCxnSpPr/>
              <p:nvPr/>
            </p:nvCxnSpPr>
            <p:spPr>
              <a:xfrm>
                <a:off x="966792" y="4908696"/>
                <a:ext cx="6051347" cy="0"/>
              </a:xfrm>
              <a:prstGeom prst="straightConnector1">
                <a:avLst/>
              </a:prstGeom>
              <a:noFill/>
              <a:ln w="12700" cap="flat" cmpd="sng">
                <a:solidFill>
                  <a:srgbClr val="123240"/>
                </a:solidFill>
                <a:prstDash val="dash"/>
                <a:miter lim="800000"/>
                <a:headEnd type="none" w="sm" len="sm"/>
                <a:tailEnd type="none" w="sm" len="sm"/>
              </a:ln>
            </p:spPr>
          </p:cxnSp>
          <p:sp>
            <p:nvSpPr>
              <p:cNvPr id="244" name="Google Shape;244;p12"/>
              <p:cNvSpPr/>
              <p:nvPr/>
            </p:nvSpPr>
            <p:spPr>
              <a:xfrm>
                <a:off x="619806" y="4698154"/>
                <a:ext cx="406325" cy="406325"/>
              </a:xfrm>
              <a:prstGeom prst="ellipse">
                <a:avLst/>
              </a:prstGeom>
              <a:solidFill>
                <a:srgbClr val="0C2D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rgbClr val="F3745D"/>
                  </a:solidFill>
                  <a:latin typeface="Century Schoolbook"/>
                  <a:ea typeface="Century Schoolbook"/>
                  <a:cs typeface="Century Schoolbook"/>
                  <a:sym typeface="Century Schoolbook"/>
                </a:endParaRPr>
              </a:p>
            </p:txBody>
          </p:sp>
          <p:sp>
            <p:nvSpPr>
              <p:cNvPr id="245" name="Google Shape;245;p12"/>
              <p:cNvSpPr txBox="1"/>
              <p:nvPr/>
            </p:nvSpPr>
            <p:spPr>
              <a:xfrm>
                <a:off x="580546" y="4758704"/>
                <a:ext cx="593831" cy="35099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a:solidFill>
                      <a:schemeClr val="lt1"/>
                    </a:solidFill>
                    <a:latin typeface="Calibri"/>
                    <a:ea typeface="Calibri"/>
                    <a:cs typeface="Calibri"/>
                    <a:sym typeface="Calibri"/>
                  </a:rPr>
                  <a:t>01</a:t>
                </a:r>
                <a:endParaRPr sz="2200" b="0" i="0">
                  <a:solidFill>
                    <a:schemeClr val="lt1"/>
                  </a:solidFill>
                  <a:latin typeface="Calibri"/>
                  <a:ea typeface="Calibri"/>
                  <a:cs typeface="Calibri"/>
                  <a:sym typeface="Calibri"/>
                </a:endParaRPr>
              </a:p>
            </p:txBody>
          </p:sp>
        </p:grpSp>
        <p:sp>
          <p:nvSpPr>
            <p:cNvPr id="246" name="Google Shape;246;p12"/>
            <p:cNvSpPr/>
            <p:nvPr/>
          </p:nvSpPr>
          <p:spPr>
            <a:xfrm>
              <a:off x="6871120" y="2618505"/>
              <a:ext cx="101710" cy="10171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sp>
        <p:nvSpPr>
          <p:cNvPr id="247" name="Google Shape;247;p12"/>
          <p:cNvSpPr txBox="1"/>
          <p:nvPr/>
        </p:nvSpPr>
        <p:spPr>
          <a:xfrm>
            <a:off x="910364" y="1507481"/>
            <a:ext cx="13827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a:solidFill>
                  <a:srgbClr val="F3745D"/>
                </a:solidFill>
                <a:latin typeface="Calibri"/>
                <a:ea typeface="Calibri"/>
                <a:cs typeface="Calibri"/>
                <a:sym typeface="Calibri"/>
              </a:rPr>
              <a:t>À L'ÉCOLE</a:t>
            </a:r>
            <a:endParaRPr/>
          </a:p>
          <a:p>
            <a:pPr marL="0" marR="0" lvl="0" indent="0" algn="l" rtl="0">
              <a:lnSpc>
                <a:spcPct val="100000"/>
              </a:lnSpc>
              <a:spcBef>
                <a:spcPts val="2267"/>
              </a:spcBef>
              <a:spcAft>
                <a:spcPts val="0"/>
              </a:spcAft>
              <a:buClr>
                <a:srgbClr val="011E3B"/>
              </a:buClr>
              <a:buSzPts val="1800"/>
              <a:buFont typeface="Arial"/>
              <a:buNone/>
            </a:pPr>
            <a:endParaRPr sz="1800" b="1">
              <a:solidFill>
                <a:srgbClr val="F3745D"/>
              </a:solidFill>
              <a:latin typeface="Calibri"/>
              <a:ea typeface="Calibri"/>
              <a:cs typeface="Calibri"/>
              <a:sym typeface="Calibri"/>
            </a:endParaRPr>
          </a:p>
        </p:txBody>
      </p:sp>
      <p:sp>
        <p:nvSpPr>
          <p:cNvPr id="248" name="Google Shape;248;p12"/>
          <p:cNvSpPr txBox="1"/>
          <p:nvPr/>
        </p:nvSpPr>
        <p:spPr>
          <a:xfrm>
            <a:off x="908325" y="1939892"/>
            <a:ext cx="6008941" cy="594360"/>
          </a:xfrm>
          <a:prstGeom prst="rect">
            <a:avLst/>
          </a:prstGeom>
          <a:noFill/>
          <a:ln>
            <a:noFill/>
          </a:ln>
        </p:spPr>
        <p:txBody>
          <a:bodyPr spcFirstLastPara="1" wrap="square" lIns="91425" tIns="45700" rIns="91425" bIns="45700" anchor="t" anchorCtr="0">
            <a:noAutofit/>
          </a:bodyPr>
          <a:lstStyle/>
          <a:p>
            <a:pPr marL="0" marR="0" lvl="0" indent="0" algn="just" rtl="0">
              <a:lnSpc>
                <a:spcPct val="97391"/>
              </a:lnSpc>
              <a:spcBef>
                <a:spcPts val="0"/>
              </a:spcBef>
              <a:spcAft>
                <a:spcPts val="0"/>
              </a:spcAft>
              <a:buClr>
                <a:srgbClr val="123240"/>
              </a:buClr>
              <a:buSzPts val="1150"/>
              <a:buFont typeface="Arial"/>
              <a:buNone/>
            </a:pPr>
            <a:r>
              <a:rPr lang="en-GB" sz="1150" b="0" i="0">
                <a:solidFill>
                  <a:srgbClr val="123240"/>
                </a:solidFill>
                <a:latin typeface="Calibri"/>
                <a:ea typeface="Calibri"/>
                <a:cs typeface="Calibri"/>
                <a:sym typeface="Calibri"/>
              </a:rPr>
              <a:t>L'équipe de spécialistes d'ACTIN développe des approches et des activités d'éducation formelle qui visent à responsabiliser les jeunes apprenants migrants et réfugiés et les parties prenantes concernées dans des domaines cruciaux tels que l'apprentissage du vocabulaire et de la grammaire, l'apprentissage de la langue et du contenu, et la sensibilisation culturelle dans des contextes d'éducation formelle. Notre approche s'appuie sur des activités d'apprentissage linguistique de pointe, telles que l</a:t>
            </a:r>
            <a:r>
              <a:rPr lang="en-GB" sz="1150">
                <a:solidFill>
                  <a:srgbClr val="123240"/>
                </a:solidFill>
                <a:latin typeface="Calibri"/>
                <a:ea typeface="Calibri"/>
                <a:cs typeface="Calibri"/>
                <a:sym typeface="Calibri"/>
              </a:rPr>
              <a:t>e translanguaging</a:t>
            </a:r>
            <a:r>
              <a:rPr lang="en-GB" sz="1150" b="0" i="0">
                <a:solidFill>
                  <a:srgbClr val="123240"/>
                </a:solidFill>
                <a:latin typeface="Calibri"/>
                <a:ea typeface="Calibri"/>
                <a:cs typeface="Calibri"/>
                <a:sym typeface="Calibri"/>
              </a:rPr>
              <a:t> pédagogique, l'accent mis sur la forme, les activités d'apprentissage de la langue et du contenu, et les activités de facilitation socioculturelle. Les activités utilisent des méthodes innovantes basées sur des preuves et prennent en compte la variabilité individuelle des apprenants pour promouvoir l'agentivité, la pensée critique, l'apprentissage inductif et les compétences analytiques. ACTIN développe également une ressource en ligne en libre accès pour le personnel enseignant et d'autres professionnels, ainsi que pour les étudiants qui souhaitent pratiquer leurs langues. </a:t>
            </a:r>
            <a:endParaRPr/>
          </a:p>
          <a:p>
            <a:pPr marL="0" marR="0" lvl="0" indent="0" algn="just" rtl="0">
              <a:lnSpc>
                <a:spcPct val="97391"/>
              </a:lnSpc>
              <a:spcBef>
                <a:spcPts val="0"/>
              </a:spcBef>
              <a:spcAft>
                <a:spcPts val="0"/>
              </a:spcAft>
              <a:buClr>
                <a:srgbClr val="0C2D45"/>
              </a:buClr>
              <a:buSzPts val="1150"/>
              <a:buFont typeface="Arial"/>
              <a:buNone/>
            </a:pPr>
            <a:endParaRPr sz="1150" b="0" i="0">
              <a:solidFill>
                <a:srgbClr val="123240"/>
              </a:solidFill>
              <a:latin typeface="Calibri"/>
              <a:ea typeface="Calibri"/>
              <a:cs typeface="Calibri"/>
              <a:sym typeface="Calibri"/>
            </a:endParaRPr>
          </a:p>
        </p:txBody>
      </p:sp>
      <p:grpSp>
        <p:nvGrpSpPr>
          <p:cNvPr id="249" name="Google Shape;249;p12"/>
          <p:cNvGrpSpPr/>
          <p:nvPr/>
        </p:nvGrpSpPr>
        <p:grpSpPr>
          <a:xfrm>
            <a:off x="327274" y="4158146"/>
            <a:ext cx="6504752" cy="411540"/>
            <a:chOff x="468078" y="2461509"/>
            <a:chExt cx="6504752" cy="411540"/>
          </a:xfrm>
        </p:grpSpPr>
        <p:grpSp>
          <p:nvGrpSpPr>
            <p:cNvPr id="250" name="Google Shape;250;p12"/>
            <p:cNvGrpSpPr/>
            <p:nvPr/>
          </p:nvGrpSpPr>
          <p:grpSpPr>
            <a:xfrm>
              <a:off x="468078" y="2461509"/>
              <a:ext cx="6437593" cy="411540"/>
              <a:chOff x="580546" y="4698154"/>
              <a:chExt cx="6437593" cy="411540"/>
            </a:xfrm>
          </p:grpSpPr>
          <p:cxnSp>
            <p:nvCxnSpPr>
              <p:cNvPr id="251" name="Google Shape;251;p12"/>
              <p:cNvCxnSpPr/>
              <p:nvPr/>
            </p:nvCxnSpPr>
            <p:spPr>
              <a:xfrm>
                <a:off x="966792" y="4908696"/>
                <a:ext cx="6051347" cy="0"/>
              </a:xfrm>
              <a:prstGeom prst="straightConnector1">
                <a:avLst/>
              </a:prstGeom>
              <a:noFill/>
              <a:ln w="12700" cap="flat" cmpd="sng">
                <a:solidFill>
                  <a:srgbClr val="123240"/>
                </a:solidFill>
                <a:prstDash val="dash"/>
                <a:miter lim="800000"/>
                <a:headEnd type="none" w="sm" len="sm"/>
                <a:tailEnd type="none" w="sm" len="sm"/>
              </a:ln>
            </p:spPr>
          </p:cxnSp>
          <p:sp>
            <p:nvSpPr>
              <p:cNvPr id="252" name="Google Shape;252;p12"/>
              <p:cNvSpPr/>
              <p:nvPr/>
            </p:nvSpPr>
            <p:spPr>
              <a:xfrm>
                <a:off x="619806" y="4698154"/>
                <a:ext cx="406325" cy="406325"/>
              </a:xfrm>
              <a:prstGeom prst="ellipse">
                <a:avLst/>
              </a:prstGeom>
              <a:solidFill>
                <a:srgbClr val="0C2D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rgbClr val="F3745D"/>
                  </a:solidFill>
                  <a:latin typeface="Century Schoolbook"/>
                  <a:ea typeface="Century Schoolbook"/>
                  <a:cs typeface="Century Schoolbook"/>
                  <a:sym typeface="Century Schoolbook"/>
                </a:endParaRPr>
              </a:p>
            </p:txBody>
          </p:sp>
          <p:sp>
            <p:nvSpPr>
              <p:cNvPr id="253" name="Google Shape;253;p12"/>
              <p:cNvSpPr txBox="1"/>
              <p:nvPr/>
            </p:nvSpPr>
            <p:spPr>
              <a:xfrm>
                <a:off x="580546" y="4758704"/>
                <a:ext cx="593831" cy="35099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a:solidFill>
                      <a:schemeClr val="lt1"/>
                    </a:solidFill>
                    <a:latin typeface="Calibri"/>
                    <a:ea typeface="Calibri"/>
                    <a:cs typeface="Calibri"/>
                    <a:sym typeface="Calibri"/>
                  </a:rPr>
                  <a:t>02</a:t>
                </a:r>
                <a:endParaRPr sz="2200" b="0" i="0">
                  <a:solidFill>
                    <a:schemeClr val="lt1"/>
                  </a:solidFill>
                  <a:latin typeface="Calibri"/>
                  <a:ea typeface="Calibri"/>
                  <a:cs typeface="Calibri"/>
                  <a:sym typeface="Calibri"/>
                </a:endParaRPr>
              </a:p>
            </p:txBody>
          </p:sp>
        </p:grpSp>
        <p:sp>
          <p:nvSpPr>
            <p:cNvPr id="254" name="Google Shape;254;p12"/>
            <p:cNvSpPr/>
            <p:nvPr/>
          </p:nvSpPr>
          <p:spPr>
            <a:xfrm>
              <a:off x="6871120" y="2618505"/>
              <a:ext cx="101710" cy="10171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sp>
        <p:nvSpPr>
          <p:cNvPr id="255" name="Google Shape;255;p12"/>
          <p:cNvSpPr txBox="1"/>
          <p:nvPr/>
        </p:nvSpPr>
        <p:spPr>
          <a:xfrm>
            <a:off x="910365" y="4166797"/>
            <a:ext cx="19314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800"/>
              <a:buFont typeface="Arial"/>
              <a:buNone/>
            </a:pPr>
            <a:r>
              <a:rPr lang="en-GB" sz="1800" b="1">
                <a:solidFill>
                  <a:srgbClr val="F3745D"/>
                </a:solidFill>
                <a:latin typeface="Calibri"/>
                <a:ea typeface="Calibri"/>
                <a:cs typeface="Calibri"/>
                <a:sym typeface="Calibri"/>
              </a:rPr>
              <a:t>DANS LES COMMUNAUTÉS </a:t>
            </a:r>
            <a:endParaRPr/>
          </a:p>
          <a:p>
            <a:pPr marL="0" marR="0" lvl="0" indent="0" algn="l" rtl="0">
              <a:lnSpc>
                <a:spcPct val="100000"/>
              </a:lnSpc>
              <a:spcBef>
                <a:spcPts val="2267"/>
              </a:spcBef>
              <a:spcAft>
                <a:spcPts val="0"/>
              </a:spcAft>
              <a:buClr>
                <a:srgbClr val="011E3B"/>
              </a:buClr>
              <a:buSzPts val="1800"/>
              <a:buFont typeface="Arial"/>
              <a:buNone/>
            </a:pPr>
            <a:endParaRPr sz="1800" b="1">
              <a:solidFill>
                <a:srgbClr val="F3745D"/>
              </a:solidFill>
              <a:latin typeface="Calibri"/>
              <a:ea typeface="Calibri"/>
              <a:cs typeface="Calibri"/>
              <a:sym typeface="Calibri"/>
            </a:endParaRPr>
          </a:p>
        </p:txBody>
      </p:sp>
      <p:sp>
        <p:nvSpPr>
          <p:cNvPr id="256" name="Google Shape;256;p12"/>
          <p:cNvSpPr txBox="1"/>
          <p:nvPr/>
        </p:nvSpPr>
        <p:spPr>
          <a:xfrm>
            <a:off x="908325" y="4751608"/>
            <a:ext cx="6009000" cy="594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Du point de vue de l'éducation non formelle, ACTIN, dirigé par une équipe d'ONG expérimentées, développe trois ressources clés et des lignes directrices pour leur adoption :</a:t>
            </a:r>
            <a:endParaRPr/>
          </a:p>
          <a:p>
            <a:pPr marL="0" marR="0" lvl="0" indent="0" algn="l" rtl="0">
              <a:lnSpc>
                <a:spcPct val="100000"/>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228600" marR="0" lvl="0" indent="-228600" algn="l" rtl="0">
              <a:lnSpc>
                <a:spcPct val="100000"/>
              </a:lnSpc>
              <a:spcBef>
                <a:spcPts val="0"/>
              </a:spcBef>
              <a:spcAft>
                <a:spcPts val="0"/>
              </a:spcAft>
              <a:buClr>
                <a:srgbClr val="F3745D"/>
              </a:buClr>
              <a:buSzPts val="1150"/>
              <a:buFont typeface="Century Schoolbook"/>
              <a:buAutoNum type="arabicPeriod"/>
            </a:pPr>
            <a:r>
              <a:rPr lang="en-GB" sz="1150" b="0" i="0">
                <a:solidFill>
                  <a:srgbClr val="123240"/>
                </a:solidFill>
                <a:latin typeface="Calibri"/>
                <a:ea typeface="Calibri"/>
                <a:cs typeface="Calibri"/>
                <a:sym typeface="Calibri"/>
              </a:rPr>
              <a:t>L'objet de ce guide, les CAFES DE SOLIDARITÉ ACTIN</a:t>
            </a:r>
            <a:endParaRPr/>
          </a:p>
          <a:p>
            <a:pPr marL="228600" marR="0" lvl="0" indent="-228600" algn="l" rtl="0">
              <a:lnSpc>
                <a:spcPct val="100000"/>
              </a:lnSpc>
              <a:spcBef>
                <a:spcPts val="0"/>
              </a:spcBef>
              <a:spcAft>
                <a:spcPts val="0"/>
              </a:spcAft>
              <a:buClr>
                <a:srgbClr val="F3745D"/>
              </a:buClr>
              <a:buSzPts val="1150"/>
              <a:buFont typeface="Century Schoolbook"/>
              <a:buAutoNum type="arabicPeriod"/>
            </a:pPr>
            <a:r>
              <a:rPr lang="en-GB" sz="1150">
                <a:solidFill>
                  <a:srgbClr val="123240"/>
                </a:solidFill>
                <a:latin typeface="Calibri"/>
                <a:ea typeface="Calibri"/>
                <a:cs typeface="Calibri"/>
                <a:sym typeface="Calibri"/>
              </a:rPr>
              <a:t>LES</a:t>
            </a:r>
            <a:r>
              <a:rPr lang="en-GB" sz="1150" b="0" i="0">
                <a:solidFill>
                  <a:srgbClr val="123240"/>
                </a:solidFill>
                <a:latin typeface="Calibri"/>
                <a:ea typeface="Calibri"/>
                <a:cs typeface="Calibri"/>
                <a:sym typeface="Calibri"/>
              </a:rPr>
              <a:t> ACTIVITÉS EXTRACURRICULAIRES ACTIN</a:t>
            </a:r>
            <a:endParaRPr/>
          </a:p>
          <a:p>
            <a:pPr marL="228600" marR="0" lvl="0" indent="-228600" algn="l" rtl="0">
              <a:lnSpc>
                <a:spcPct val="100000"/>
              </a:lnSpc>
              <a:spcBef>
                <a:spcPts val="0"/>
              </a:spcBef>
              <a:spcAft>
                <a:spcPts val="0"/>
              </a:spcAft>
              <a:buClr>
                <a:srgbClr val="F3745D"/>
              </a:buClr>
              <a:buSzPts val="1150"/>
              <a:buFont typeface="Century Schoolbook"/>
              <a:buAutoNum type="arabicPeriod"/>
            </a:pPr>
            <a:r>
              <a:rPr lang="en-GB" sz="1150" b="0" i="0">
                <a:solidFill>
                  <a:srgbClr val="0C2D45"/>
                </a:solidFill>
                <a:latin typeface="Calibri"/>
                <a:ea typeface="Calibri"/>
                <a:cs typeface="Calibri"/>
                <a:sym typeface="Calibri"/>
              </a:rPr>
              <a:t>PROGRAMME DE JUMELAGE DE ACTIN</a:t>
            </a:r>
            <a:endParaRPr sz="1150" b="0" i="0">
              <a:solidFill>
                <a:srgbClr val="123240"/>
              </a:solidFill>
              <a:latin typeface="Calibri"/>
              <a:ea typeface="Calibri"/>
              <a:cs typeface="Calibri"/>
              <a:sym typeface="Calibri"/>
            </a:endParaRPr>
          </a:p>
        </p:txBody>
      </p:sp>
      <p:grpSp>
        <p:nvGrpSpPr>
          <p:cNvPr id="257" name="Google Shape;257;p12"/>
          <p:cNvGrpSpPr/>
          <p:nvPr/>
        </p:nvGrpSpPr>
        <p:grpSpPr>
          <a:xfrm>
            <a:off x="-112542" y="5876326"/>
            <a:ext cx="4611757" cy="3805057"/>
            <a:chOff x="-42246" y="4730285"/>
            <a:chExt cx="4616246" cy="3808761"/>
          </a:xfrm>
        </p:grpSpPr>
        <p:grpSp>
          <p:nvGrpSpPr>
            <p:cNvPr id="258" name="Google Shape;258;p12"/>
            <p:cNvGrpSpPr/>
            <p:nvPr/>
          </p:nvGrpSpPr>
          <p:grpSpPr>
            <a:xfrm>
              <a:off x="1" y="5072759"/>
              <a:ext cx="3657600" cy="3030776"/>
              <a:chOff x="1" y="5072759"/>
              <a:chExt cx="3657600" cy="3030776"/>
            </a:xfrm>
          </p:grpSpPr>
          <p:grpSp>
            <p:nvGrpSpPr>
              <p:cNvPr id="259" name="Google Shape;259;p12"/>
              <p:cNvGrpSpPr/>
              <p:nvPr/>
            </p:nvGrpSpPr>
            <p:grpSpPr>
              <a:xfrm>
                <a:off x="1" y="5072759"/>
                <a:ext cx="3657600" cy="3030776"/>
                <a:chOff x="0" y="3538330"/>
                <a:chExt cx="7559675" cy="6264130"/>
              </a:xfrm>
            </p:grpSpPr>
            <p:pic>
              <p:nvPicPr>
                <p:cNvPr id="260" name="Google Shape;260;p12"/>
                <p:cNvPicPr preferRelativeResize="0"/>
                <p:nvPr/>
              </p:nvPicPr>
              <p:blipFill rotWithShape="1">
                <a:blip r:embed="rId4">
                  <a:alphaModFix/>
                </a:blip>
                <a:srcRect t="4887"/>
                <a:stretch/>
              </p:blipFill>
              <p:spPr>
                <a:xfrm>
                  <a:off x="0" y="3538330"/>
                  <a:ext cx="7559675" cy="3810967"/>
                </a:xfrm>
                <a:prstGeom prst="rect">
                  <a:avLst/>
                </a:prstGeom>
                <a:noFill/>
                <a:ln>
                  <a:noFill/>
                </a:ln>
              </p:spPr>
            </p:pic>
            <p:pic>
              <p:nvPicPr>
                <p:cNvPr id="261" name="Google Shape;261;p12"/>
                <p:cNvPicPr preferRelativeResize="0"/>
                <p:nvPr/>
              </p:nvPicPr>
              <p:blipFill rotWithShape="1">
                <a:blip r:embed="rId5">
                  <a:alphaModFix/>
                </a:blip>
                <a:srcRect/>
                <a:stretch/>
              </p:blipFill>
              <p:spPr>
                <a:xfrm>
                  <a:off x="0" y="6781770"/>
                  <a:ext cx="7559675" cy="3020690"/>
                </a:xfrm>
                <a:prstGeom prst="rect">
                  <a:avLst/>
                </a:prstGeom>
                <a:noFill/>
                <a:ln>
                  <a:noFill/>
                </a:ln>
              </p:spPr>
            </p:pic>
          </p:grpSp>
          <p:sp>
            <p:nvSpPr>
              <p:cNvPr id="262" name="Google Shape;262;p12"/>
              <p:cNvSpPr/>
              <p:nvPr/>
            </p:nvSpPr>
            <p:spPr>
              <a:xfrm>
                <a:off x="2862470" y="5446644"/>
                <a:ext cx="787814" cy="993913"/>
              </a:xfrm>
              <a:prstGeom prst="rect">
                <a:avLst/>
              </a:prstGeom>
              <a:solidFill>
                <a:srgbClr val="F6F1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grpSp>
        <p:pic>
          <p:nvPicPr>
            <p:cNvPr id="263" name="Google Shape;263;p12">
              <a:hlinkClick r:id="rId6"/>
            </p:cNvPr>
            <p:cNvPicPr preferRelativeResize="0"/>
            <p:nvPr/>
          </p:nvPicPr>
          <p:blipFill rotWithShape="1">
            <a:blip r:embed="rId7">
              <a:alphaModFix/>
            </a:blip>
            <a:srcRect/>
            <a:stretch/>
          </p:blipFill>
          <p:spPr>
            <a:xfrm flipH="1">
              <a:off x="-42246" y="4730285"/>
              <a:ext cx="4616246" cy="3808761"/>
            </a:xfrm>
            <a:prstGeom prst="rect">
              <a:avLst/>
            </a:prstGeom>
            <a:noFill/>
            <a:ln>
              <a:noFill/>
            </a:ln>
          </p:spPr>
        </p:pic>
      </p:grpSp>
      <p:sp>
        <p:nvSpPr>
          <p:cNvPr id="264" name="Google Shape;264;p12"/>
          <p:cNvSpPr/>
          <p:nvPr/>
        </p:nvSpPr>
        <p:spPr>
          <a:xfrm rot="664147">
            <a:off x="2858291" y="6430405"/>
            <a:ext cx="1357861" cy="1225540"/>
          </a:xfrm>
          <a:prstGeom prst="ellipse">
            <a:avLst/>
          </a:prstGeom>
          <a:solidFill>
            <a:srgbClr val="F3745D"/>
          </a:solidFill>
          <a:ln>
            <a:noFill/>
          </a:ln>
        </p:spPr>
        <p:txBody>
          <a:bodyPr spcFirstLastPara="1" wrap="square" lIns="91425" tIns="45700" rIns="91425" bIns="45700" anchor="ctr" anchorCtr="0">
            <a:noAutofit/>
          </a:bodyPr>
          <a:lstStyle/>
          <a:p>
            <a:pPr marL="0" marR="0" lvl="0" indent="0" algn="ctr" rtl="0">
              <a:lnSpc>
                <a:spcPct val="105263"/>
              </a:lnSpc>
              <a:spcBef>
                <a:spcPts val="0"/>
              </a:spcBef>
              <a:spcAft>
                <a:spcPts val="0"/>
              </a:spcAft>
              <a:buNone/>
            </a:pPr>
            <a:r>
              <a:rPr lang="en-GB" sz="1900">
                <a:solidFill>
                  <a:schemeClr val="lt1"/>
                </a:solidFill>
                <a:latin typeface="Calibri"/>
                <a:ea typeface="Calibri"/>
                <a:cs typeface="Calibri"/>
                <a:sym typeface="Calibri"/>
              </a:rPr>
              <a:t>EN SAVOIR </a:t>
            </a:r>
            <a:r>
              <a:rPr lang="en-GB" sz="1900" b="1" u="sng">
                <a:solidFill>
                  <a:schemeClr val="hlink"/>
                </a:solidFill>
                <a:latin typeface="Calibri"/>
                <a:ea typeface="Calibri"/>
                <a:cs typeface="Calibri"/>
                <a:sym typeface="Calibri"/>
                <a:hlinkClick r:id="rId3"/>
              </a:rPr>
              <a:t>PLUS</a:t>
            </a:r>
            <a:endParaRPr sz="1900" b="1">
              <a:solidFill>
                <a:schemeClr val="lt1"/>
              </a:solidFill>
              <a:latin typeface="Calibri"/>
              <a:ea typeface="Calibri"/>
              <a:cs typeface="Calibri"/>
              <a:sym typeface="Calibri"/>
            </a:endParaRPr>
          </a:p>
        </p:txBody>
      </p:sp>
      <p:grpSp>
        <p:nvGrpSpPr>
          <p:cNvPr id="265" name="Google Shape;265;p12"/>
          <p:cNvGrpSpPr/>
          <p:nvPr/>
        </p:nvGrpSpPr>
        <p:grpSpPr>
          <a:xfrm>
            <a:off x="3861583" y="9645636"/>
            <a:ext cx="2528226" cy="1046177"/>
            <a:chOff x="5681508" y="5035168"/>
            <a:chExt cx="1406601" cy="582050"/>
          </a:xfrm>
        </p:grpSpPr>
        <p:grpSp>
          <p:nvGrpSpPr>
            <p:cNvPr id="266" name="Google Shape;266;p12"/>
            <p:cNvGrpSpPr/>
            <p:nvPr/>
          </p:nvGrpSpPr>
          <p:grpSpPr>
            <a:xfrm>
              <a:off x="6271456" y="5052748"/>
              <a:ext cx="320570" cy="564130"/>
              <a:chOff x="6271456" y="5052748"/>
              <a:chExt cx="320570" cy="564130"/>
            </a:xfrm>
          </p:grpSpPr>
          <p:sp>
            <p:nvSpPr>
              <p:cNvPr id="267" name="Google Shape;267;p12"/>
              <p:cNvSpPr/>
              <p:nvPr/>
            </p:nvSpPr>
            <p:spPr>
              <a:xfrm>
                <a:off x="6387793" y="5052748"/>
                <a:ext cx="93687" cy="93836"/>
              </a:xfrm>
              <a:custGeom>
                <a:avLst/>
                <a:gdLst/>
                <a:ahLst/>
                <a:cxnLst/>
                <a:rect l="l" t="t" r="r" b="b"/>
                <a:pathLst>
                  <a:path w="93687" h="93836" extrusionOk="0">
                    <a:moveTo>
                      <a:pt x="6698" y="72182"/>
                    </a:moveTo>
                    <a:cubicBezTo>
                      <a:pt x="15285" y="85973"/>
                      <a:pt x="27742" y="93352"/>
                      <a:pt x="44191" y="93473"/>
                    </a:cubicBezTo>
                    <a:cubicBezTo>
                      <a:pt x="44675" y="93473"/>
                      <a:pt x="45279" y="93473"/>
                      <a:pt x="45763" y="93473"/>
                    </a:cubicBezTo>
                    <a:cubicBezTo>
                      <a:pt x="45763" y="93473"/>
                      <a:pt x="45763" y="93716"/>
                      <a:pt x="45763" y="93836"/>
                    </a:cubicBezTo>
                    <a:cubicBezTo>
                      <a:pt x="49513" y="93473"/>
                      <a:pt x="53262" y="93111"/>
                      <a:pt x="56890" y="92626"/>
                    </a:cubicBezTo>
                    <a:cubicBezTo>
                      <a:pt x="64994" y="91538"/>
                      <a:pt x="71887" y="87908"/>
                      <a:pt x="77935" y="82586"/>
                    </a:cubicBezTo>
                    <a:cubicBezTo>
                      <a:pt x="85675" y="75932"/>
                      <a:pt x="89787" y="66980"/>
                      <a:pt x="92327" y="57302"/>
                    </a:cubicBezTo>
                    <a:cubicBezTo>
                      <a:pt x="94141" y="50407"/>
                      <a:pt x="94141" y="43390"/>
                      <a:pt x="92327" y="36616"/>
                    </a:cubicBezTo>
                    <a:cubicBezTo>
                      <a:pt x="90392" y="29236"/>
                      <a:pt x="86885" y="22583"/>
                      <a:pt x="82047" y="16655"/>
                    </a:cubicBezTo>
                    <a:cubicBezTo>
                      <a:pt x="75758" y="8913"/>
                      <a:pt x="67533" y="3953"/>
                      <a:pt x="57858" y="1533"/>
                    </a:cubicBezTo>
                    <a:cubicBezTo>
                      <a:pt x="51690" y="-39"/>
                      <a:pt x="45521" y="-402"/>
                      <a:pt x="39232" y="445"/>
                    </a:cubicBezTo>
                    <a:cubicBezTo>
                      <a:pt x="28952" y="1775"/>
                      <a:pt x="20970" y="7340"/>
                      <a:pt x="13229" y="13631"/>
                    </a:cubicBezTo>
                    <a:cubicBezTo>
                      <a:pt x="8149" y="19800"/>
                      <a:pt x="4279" y="26575"/>
                      <a:pt x="1498" y="33954"/>
                    </a:cubicBezTo>
                    <a:cubicBezTo>
                      <a:pt x="1135" y="34922"/>
                      <a:pt x="893" y="36011"/>
                      <a:pt x="772" y="37099"/>
                    </a:cubicBezTo>
                    <a:cubicBezTo>
                      <a:pt x="-438" y="42785"/>
                      <a:pt x="46" y="48471"/>
                      <a:pt x="409" y="54157"/>
                    </a:cubicBezTo>
                    <a:cubicBezTo>
                      <a:pt x="893" y="60810"/>
                      <a:pt x="3191" y="66859"/>
                      <a:pt x="6577" y="72303"/>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68" name="Google Shape;268;p12"/>
              <p:cNvSpPr/>
              <p:nvPr/>
            </p:nvSpPr>
            <p:spPr>
              <a:xfrm>
                <a:off x="6271456" y="5162201"/>
                <a:ext cx="320570" cy="454677"/>
              </a:xfrm>
              <a:custGeom>
                <a:avLst/>
                <a:gdLst/>
                <a:ahLst/>
                <a:cxnLst/>
                <a:rect l="l" t="t" r="r" b="b"/>
                <a:pathLst>
                  <a:path w="320570" h="454677" extrusionOk="0">
                    <a:moveTo>
                      <a:pt x="317877" y="183143"/>
                    </a:moveTo>
                    <a:cubicBezTo>
                      <a:pt x="315095" y="177094"/>
                      <a:pt x="311225" y="171771"/>
                      <a:pt x="307596" y="166328"/>
                    </a:cubicBezTo>
                    <a:cubicBezTo>
                      <a:pt x="307354" y="165843"/>
                      <a:pt x="306991" y="165359"/>
                      <a:pt x="306750" y="164997"/>
                    </a:cubicBezTo>
                    <a:lnTo>
                      <a:pt x="306750" y="162456"/>
                    </a:lnTo>
                    <a:cubicBezTo>
                      <a:pt x="306629" y="162577"/>
                      <a:pt x="306508" y="162819"/>
                      <a:pt x="306387" y="162940"/>
                    </a:cubicBezTo>
                    <a:cubicBezTo>
                      <a:pt x="305903" y="162940"/>
                      <a:pt x="305661" y="162698"/>
                      <a:pt x="305298" y="162698"/>
                    </a:cubicBezTo>
                    <a:cubicBezTo>
                      <a:pt x="302758" y="158827"/>
                      <a:pt x="300340" y="154835"/>
                      <a:pt x="297800" y="150964"/>
                    </a:cubicBezTo>
                    <a:lnTo>
                      <a:pt x="297800" y="150722"/>
                    </a:lnTo>
                    <a:cubicBezTo>
                      <a:pt x="297074" y="149633"/>
                      <a:pt x="296469" y="148423"/>
                      <a:pt x="295744" y="147334"/>
                    </a:cubicBezTo>
                    <a:cubicBezTo>
                      <a:pt x="288487" y="135116"/>
                      <a:pt x="281230" y="123019"/>
                      <a:pt x="274094" y="110800"/>
                    </a:cubicBezTo>
                    <a:cubicBezTo>
                      <a:pt x="265386" y="95800"/>
                      <a:pt x="256799" y="80678"/>
                      <a:pt x="248091" y="65677"/>
                    </a:cubicBezTo>
                    <a:cubicBezTo>
                      <a:pt x="244342" y="59145"/>
                      <a:pt x="240714" y="52612"/>
                      <a:pt x="236723" y="46200"/>
                    </a:cubicBezTo>
                    <a:cubicBezTo>
                      <a:pt x="231401" y="37611"/>
                      <a:pt x="225838" y="29264"/>
                      <a:pt x="218702" y="22127"/>
                    </a:cubicBezTo>
                    <a:cubicBezTo>
                      <a:pt x="215557" y="18981"/>
                      <a:pt x="212171" y="16078"/>
                      <a:pt x="208905" y="13054"/>
                    </a:cubicBezTo>
                    <a:cubicBezTo>
                      <a:pt x="208179" y="12691"/>
                      <a:pt x="207333" y="12207"/>
                      <a:pt x="206607" y="11844"/>
                    </a:cubicBezTo>
                    <a:cubicBezTo>
                      <a:pt x="201286" y="8577"/>
                      <a:pt x="195601" y="5795"/>
                      <a:pt x="189675" y="3981"/>
                    </a:cubicBezTo>
                    <a:cubicBezTo>
                      <a:pt x="176855" y="-132"/>
                      <a:pt x="163672" y="-737"/>
                      <a:pt x="150368" y="714"/>
                    </a:cubicBezTo>
                    <a:cubicBezTo>
                      <a:pt x="144321" y="1319"/>
                      <a:pt x="138394" y="2529"/>
                      <a:pt x="132347" y="3376"/>
                    </a:cubicBezTo>
                    <a:cubicBezTo>
                      <a:pt x="131501" y="3738"/>
                      <a:pt x="130775" y="4223"/>
                      <a:pt x="129928" y="4464"/>
                    </a:cubicBezTo>
                    <a:cubicBezTo>
                      <a:pt x="125090" y="6279"/>
                      <a:pt x="120374" y="8457"/>
                      <a:pt x="115899" y="11239"/>
                    </a:cubicBezTo>
                    <a:cubicBezTo>
                      <a:pt x="105860" y="17530"/>
                      <a:pt x="97999" y="26119"/>
                      <a:pt x="91347" y="35676"/>
                    </a:cubicBezTo>
                    <a:cubicBezTo>
                      <a:pt x="81066" y="50313"/>
                      <a:pt x="71875" y="65798"/>
                      <a:pt x="62925" y="81283"/>
                    </a:cubicBezTo>
                    <a:cubicBezTo>
                      <a:pt x="57966" y="89993"/>
                      <a:pt x="53007" y="98703"/>
                      <a:pt x="47686" y="107171"/>
                    </a:cubicBezTo>
                    <a:cubicBezTo>
                      <a:pt x="43211" y="114309"/>
                      <a:pt x="39099" y="121567"/>
                      <a:pt x="34987" y="128946"/>
                    </a:cubicBezTo>
                    <a:cubicBezTo>
                      <a:pt x="32084" y="134027"/>
                      <a:pt x="29060" y="139109"/>
                      <a:pt x="26157" y="144189"/>
                    </a:cubicBezTo>
                    <a:cubicBezTo>
                      <a:pt x="22529" y="149875"/>
                      <a:pt x="19022" y="155560"/>
                      <a:pt x="15272" y="161246"/>
                    </a:cubicBezTo>
                    <a:cubicBezTo>
                      <a:pt x="14910" y="161246"/>
                      <a:pt x="14668" y="161609"/>
                      <a:pt x="14184" y="161489"/>
                    </a:cubicBezTo>
                    <a:cubicBezTo>
                      <a:pt x="14184" y="161368"/>
                      <a:pt x="13942" y="161125"/>
                      <a:pt x="13821" y="161004"/>
                    </a:cubicBezTo>
                    <a:lnTo>
                      <a:pt x="13821" y="163545"/>
                    </a:lnTo>
                    <a:cubicBezTo>
                      <a:pt x="13579" y="164029"/>
                      <a:pt x="13216" y="164513"/>
                      <a:pt x="12975" y="164876"/>
                    </a:cubicBezTo>
                    <a:cubicBezTo>
                      <a:pt x="9346" y="170319"/>
                      <a:pt x="5476" y="175642"/>
                      <a:pt x="2694" y="181691"/>
                    </a:cubicBezTo>
                    <a:cubicBezTo>
                      <a:pt x="880" y="185562"/>
                      <a:pt x="-208" y="189554"/>
                      <a:pt x="33" y="193909"/>
                    </a:cubicBezTo>
                    <a:cubicBezTo>
                      <a:pt x="275" y="198265"/>
                      <a:pt x="1848" y="201652"/>
                      <a:pt x="4871" y="204676"/>
                    </a:cubicBezTo>
                    <a:cubicBezTo>
                      <a:pt x="7411" y="207338"/>
                      <a:pt x="10435" y="208184"/>
                      <a:pt x="13942" y="208184"/>
                    </a:cubicBezTo>
                    <a:lnTo>
                      <a:pt x="13942" y="209515"/>
                    </a:lnTo>
                    <a:cubicBezTo>
                      <a:pt x="14789" y="209515"/>
                      <a:pt x="15756" y="209515"/>
                      <a:pt x="16603" y="209515"/>
                    </a:cubicBezTo>
                    <a:cubicBezTo>
                      <a:pt x="21199" y="208910"/>
                      <a:pt x="25190" y="207216"/>
                      <a:pt x="27972" y="203103"/>
                    </a:cubicBezTo>
                    <a:cubicBezTo>
                      <a:pt x="28576" y="202256"/>
                      <a:pt x="29302" y="201410"/>
                      <a:pt x="29907" y="200442"/>
                    </a:cubicBezTo>
                    <a:cubicBezTo>
                      <a:pt x="30270" y="199958"/>
                      <a:pt x="30633" y="199353"/>
                      <a:pt x="30874" y="198869"/>
                    </a:cubicBezTo>
                    <a:cubicBezTo>
                      <a:pt x="34140" y="194635"/>
                      <a:pt x="37405" y="190401"/>
                      <a:pt x="40308" y="186046"/>
                    </a:cubicBezTo>
                    <a:cubicBezTo>
                      <a:pt x="42001" y="183506"/>
                      <a:pt x="43574" y="180965"/>
                      <a:pt x="45267" y="178425"/>
                    </a:cubicBezTo>
                    <a:cubicBezTo>
                      <a:pt x="45267" y="177941"/>
                      <a:pt x="45025" y="177336"/>
                      <a:pt x="44904" y="176852"/>
                    </a:cubicBezTo>
                    <a:cubicBezTo>
                      <a:pt x="46113" y="174916"/>
                      <a:pt x="47444" y="172981"/>
                      <a:pt x="48653" y="171045"/>
                    </a:cubicBezTo>
                    <a:cubicBezTo>
                      <a:pt x="59055" y="154109"/>
                      <a:pt x="69214" y="136931"/>
                      <a:pt x="79373" y="119873"/>
                    </a:cubicBezTo>
                    <a:cubicBezTo>
                      <a:pt x="85783" y="109107"/>
                      <a:pt x="91952" y="98098"/>
                      <a:pt x="98241" y="87331"/>
                    </a:cubicBezTo>
                    <a:cubicBezTo>
                      <a:pt x="98966" y="86122"/>
                      <a:pt x="99692" y="84912"/>
                      <a:pt x="100539" y="83702"/>
                    </a:cubicBezTo>
                    <a:cubicBezTo>
                      <a:pt x="103320" y="79710"/>
                      <a:pt x="107191" y="79831"/>
                      <a:pt x="110456" y="81766"/>
                    </a:cubicBezTo>
                    <a:cubicBezTo>
                      <a:pt x="112149" y="82735"/>
                      <a:pt x="113601" y="84065"/>
                      <a:pt x="114931" y="85154"/>
                    </a:cubicBezTo>
                    <a:cubicBezTo>
                      <a:pt x="114931" y="86001"/>
                      <a:pt x="115052" y="86605"/>
                      <a:pt x="114931" y="87090"/>
                    </a:cubicBezTo>
                    <a:cubicBezTo>
                      <a:pt x="114447" y="88662"/>
                      <a:pt x="113964" y="90114"/>
                      <a:pt x="113238" y="91565"/>
                    </a:cubicBezTo>
                    <a:cubicBezTo>
                      <a:pt x="111545" y="95678"/>
                      <a:pt x="109489" y="99671"/>
                      <a:pt x="107916" y="103905"/>
                    </a:cubicBezTo>
                    <a:cubicBezTo>
                      <a:pt x="103320" y="116365"/>
                      <a:pt x="98966" y="128826"/>
                      <a:pt x="94612" y="141407"/>
                    </a:cubicBezTo>
                    <a:cubicBezTo>
                      <a:pt x="90500" y="153262"/>
                      <a:pt x="86872" y="165238"/>
                      <a:pt x="82881" y="177094"/>
                    </a:cubicBezTo>
                    <a:cubicBezTo>
                      <a:pt x="76833" y="195119"/>
                      <a:pt x="70786" y="213144"/>
                      <a:pt x="64739" y="231169"/>
                    </a:cubicBezTo>
                    <a:cubicBezTo>
                      <a:pt x="58813" y="248831"/>
                      <a:pt x="53007" y="266494"/>
                      <a:pt x="47081" y="284156"/>
                    </a:cubicBezTo>
                    <a:cubicBezTo>
                      <a:pt x="46113" y="287180"/>
                      <a:pt x="44904" y="290205"/>
                      <a:pt x="44178" y="293350"/>
                    </a:cubicBezTo>
                    <a:cubicBezTo>
                      <a:pt x="43816" y="294801"/>
                      <a:pt x="42969" y="296495"/>
                      <a:pt x="44299" y="297947"/>
                    </a:cubicBezTo>
                    <a:cubicBezTo>
                      <a:pt x="44662" y="297947"/>
                      <a:pt x="45025" y="298189"/>
                      <a:pt x="45388" y="298189"/>
                    </a:cubicBezTo>
                    <a:cubicBezTo>
                      <a:pt x="67158" y="298189"/>
                      <a:pt x="88807" y="298189"/>
                      <a:pt x="110577" y="298189"/>
                    </a:cubicBezTo>
                    <a:cubicBezTo>
                      <a:pt x="112754" y="298189"/>
                      <a:pt x="114810" y="298068"/>
                      <a:pt x="116866" y="298794"/>
                    </a:cubicBezTo>
                    <a:cubicBezTo>
                      <a:pt x="118318" y="301213"/>
                      <a:pt x="117713" y="303753"/>
                      <a:pt x="117713" y="306294"/>
                    </a:cubicBezTo>
                    <a:cubicBezTo>
                      <a:pt x="117713" y="309681"/>
                      <a:pt x="117350" y="313068"/>
                      <a:pt x="117350" y="316456"/>
                    </a:cubicBezTo>
                    <a:cubicBezTo>
                      <a:pt x="117350" y="354926"/>
                      <a:pt x="117350" y="393395"/>
                      <a:pt x="117108" y="431744"/>
                    </a:cubicBezTo>
                    <a:cubicBezTo>
                      <a:pt x="117108" y="437067"/>
                      <a:pt x="117834" y="442027"/>
                      <a:pt x="120616" y="446744"/>
                    </a:cubicBezTo>
                    <a:cubicBezTo>
                      <a:pt x="120857" y="447107"/>
                      <a:pt x="121220" y="447470"/>
                      <a:pt x="121462" y="447833"/>
                    </a:cubicBezTo>
                    <a:cubicBezTo>
                      <a:pt x="121825" y="448196"/>
                      <a:pt x="122067" y="448680"/>
                      <a:pt x="122430" y="449043"/>
                    </a:cubicBezTo>
                    <a:cubicBezTo>
                      <a:pt x="122792" y="449406"/>
                      <a:pt x="123155" y="449890"/>
                      <a:pt x="123518" y="450253"/>
                    </a:cubicBezTo>
                    <a:cubicBezTo>
                      <a:pt x="124244" y="450857"/>
                      <a:pt x="124970" y="451583"/>
                      <a:pt x="125816" y="452188"/>
                    </a:cubicBezTo>
                    <a:lnTo>
                      <a:pt x="125816" y="452188"/>
                    </a:lnTo>
                    <a:cubicBezTo>
                      <a:pt x="129444" y="453882"/>
                      <a:pt x="133073" y="454970"/>
                      <a:pt x="137185" y="454608"/>
                    </a:cubicBezTo>
                    <a:cubicBezTo>
                      <a:pt x="146256" y="453761"/>
                      <a:pt x="153512" y="446261"/>
                      <a:pt x="153754" y="437188"/>
                    </a:cubicBezTo>
                    <a:cubicBezTo>
                      <a:pt x="153754" y="433800"/>
                      <a:pt x="153754" y="430413"/>
                      <a:pt x="153754" y="427026"/>
                    </a:cubicBezTo>
                    <a:cubicBezTo>
                      <a:pt x="153754" y="384927"/>
                      <a:pt x="153633" y="342707"/>
                      <a:pt x="153512" y="300608"/>
                    </a:cubicBezTo>
                    <a:cubicBezTo>
                      <a:pt x="153512" y="299882"/>
                      <a:pt x="153633" y="299278"/>
                      <a:pt x="153633" y="298673"/>
                    </a:cubicBezTo>
                    <a:cubicBezTo>
                      <a:pt x="154117" y="298431"/>
                      <a:pt x="154480" y="298189"/>
                      <a:pt x="154843" y="298189"/>
                    </a:cubicBezTo>
                    <a:cubicBezTo>
                      <a:pt x="158108" y="298189"/>
                      <a:pt x="161253" y="298431"/>
                      <a:pt x="164518" y="298431"/>
                    </a:cubicBezTo>
                    <a:cubicBezTo>
                      <a:pt x="165244" y="298431"/>
                      <a:pt x="165970" y="298431"/>
                      <a:pt x="166695" y="298431"/>
                    </a:cubicBezTo>
                    <a:cubicBezTo>
                      <a:pt x="169598" y="298309"/>
                      <a:pt x="169840" y="298431"/>
                      <a:pt x="169719" y="301334"/>
                    </a:cubicBezTo>
                    <a:cubicBezTo>
                      <a:pt x="169719" y="302907"/>
                      <a:pt x="169840" y="304600"/>
                      <a:pt x="169840" y="306173"/>
                    </a:cubicBezTo>
                    <a:cubicBezTo>
                      <a:pt x="169840" y="347062"/>
                      <a:pt x="169840" y="387830"/>
                      <a:pt x="169840" y="428719"/>
                    </a:cubicBezTo>
                    <a:cubicBezTo>
                      <a:pt x="169840" y="433316"/>
                      <a:pt x="169598" y="438034"/>
                      <a:pt x="170808" y="442510"/>
                    </a:cubicBezTo>
                    <a:cubicBezTo>
                      <a:pt x="172259" y="445777"/>
                      <a:pt x="173952" y="448922"/>
                      <a:pt x="176371" y="451583"/>
                    </a:cubicBezTo>
                    <a:cubicBezTo>
                      <a:pt x="178790" y="452793"/>
                      <a:pt x="181209" y="453761"/>
                      <a:pt x="183991" y="454124"/>
                    </a:cubicBezTo>
                    <a:cubicBezTo>
                      <a:pt x="190038" y="454850"/>
                      <a:pt x="195238" y="453035"/>
                      <a:pt x="199834" y="449043"/>
                    </a:cubicBezTo>
                    <a:cubicBezTo>
                      <a:pt x="203705" y="445535"/>
                      <a:pt x="205156" y="441058"/>
                      <a:pt x="205398" y="436099"/>
                    </a:cubicBezTo>
                    <a:cubicBezTo>
                      <a:pt x="205519" y="432832"/>
                      <a:pt x="205398" y="429687"/>
                      <a:pt x="205398" y="426421"/>
                    </a:cubicBezTo>
                    <a:cubicBezTo>
                      <a:pt x="205156" y="384564"/>
                      <a:pt x="204793" y="342828"/>
                      <a:pt x="204551" y="300971"/>
                    </a:cubicBezTo>
                    <a:cubicBezTo>
                      <a:pt x="204551" y="300245"/>
                      <a:pt x="204551" y="299519"/>
                      <a:pt x="204551" y="298552"/>
                    </a:cubicBezTo>
                    <a:cubicBezTo>
                      <a:pt x="205519" y="298431"/>
                      <a:pt x="206365" y="298189"/>
                      <a:pt x="207212" y="298189"/>
                    </a:cubicBezTo>
                    <a:cubicBezTo>
                      <a:pt x="228619" y="298189"/>
                      <a:pt x="249905" y="298189"/>
                      <a:pt x="271313" y="298068"/>
                    </a:cubicBezTo>
                    <a:cubicBezTo>
                      <a:pt x="271676" y="298068"/>
                      <a:pt x="272038" y="298189"/>
                      <a:pt x="272401" y="298309"/>
                    </a:cubicBezTo>
                    <a:cubicBezTo>
                      <a:pt x="273490" y="297947"/>
                      <a:pt x="273369" y="296979"/>
                      <a:pt x="273611" y="296132"/>
                    </a:cubicBezTo>
                    <a:cubicBezTo>
                      <a:pt x="271797" y="289962"/>
                      <a:pt x="269982" y="283793"/>
                      <a:pt x="268047" y="277623"/>
                    </a:cubicBezTo>
                    <a:cubicBezTo>
                      <a:pt x="261516" y="256816"/>
                      <a:pt x="254985" y="235887"/>
                      <a:pt x="248575" y="215080"/>
                    </a:cubicBezTo>
                    <a:cubicBezTo>
                      <a:pt x="243133" y="197781"/>
                      <a:pt x="237932" y="180481"/>
                      <a:pt x="232368" y="163303"/>
                    </a:cubicBezTo>
                    <a:cubicBezTo>
                      <a:pt x="230312" y="157012"/>
                      <a:pt x="228014" y="150843"/>
                      <a:pt x="225958" y="144431"/>
                    </a:cubicBezTo>
                    <a:cubicBezTo>
                      <a:pt x="222572" y="133665"/>
                      <a:pt x="218944" y="123019"/>
                      <a:pt x="215436" y="112252"/>
                    </a:cubicBezTo>
                    <a:cubicBezTo>
                      <a:pt x="212896" y="104751"/>
                      <a:pt x="210236" y="97373"/>
                      <a:pt x="206849" y="90235"/>
                    </a:cubicBezTo>
                    <a:cubicBezTo>
                      <a:pt x="205761" y="88057"/>
                      <a:pt x="205156" y="85880"/>
                      <a:pt x="206003" y="83581"/>
                    </a:cubicBezTo>
                    <a:cubicBezTo>
                      <a:pt x="208990" y="81973"/>
                      <a:pt x="212207" y="81368"/>
                      <a:pt x="215678" y="81766"/>
                    </a:cubicBezTo>
                    <a:cubicBezTo>
                      <a:pt x="217613" y="82614"/>
                      <a:pt x="218581" y="84307"/>
                      <a:pt x="219548" y="86001"/>
                    </a:cubicBezTo>
                    <a:cubicBezTo>
                      <a:pt x="225958" y="97009"/>
                      <a:pt x="232490" y="107897"/>
                      <a:pt x="239020" y="118906"/>
                    </a:cubicBezTo>
                    <a:cubicBezTo>
                      <a:pt x="250873" y="138987"/>
                      <a:pt x="262726" y="159069"/>
                      <a:pt x="274578" y="179030"/>
                    </a:cubicBezTo>
                    <a:cubicBezTo>
                      <a:pt x="274820" y="179393"/>
                      <a:pt x="275062" y="179755"/>
                      <a:pt x="275304" y="180240"/>
                    </a:cubicBezTo>
                    <a:cubicBezTo>
                      <a:pt x="275304" y="180240"/>
                      <a:pt x="275304" y="180360"/>
                      <a:pt x="275304" y="180481"/>
                    </a:cubicBezTo>
                    <a:cubicBezTo>
                      <a:pt x="276997" y="183022"/>
                      <a:pt x="278569" y="185562"/>
                      <a:pt x="280263" y="188103"/>
                    </a:cubicBezTo>
                    <a:cubicBezTo>
                      <a:pt x="280867" y="189070"/>
                      <a:pt x="281714" y="190038"/>
                      <a:pt x="282440" y="191006"/>
                    </a:cubicBezTo>
                    <a:cubicBezTo>
                      <a:pt x="283407" y="192457"/>
                      <a:pt x="284254" y="193909"/>
                      <a:pt x="285221" y="195240"/>
                    </a:cubicBezTo>
                    <a:cubicBezTo>
                      <a:pt x="285826" y="196087"/>
                      <a:pt x="286552" y="196692"/>
                      <a:pt x="287157" y="197417"/>
                    </a:cubicBezTo>
                    <a:cubicBezTo>
                      <a:pt x="288003" y="198506"/>
                      <a:pt x="288850" y="199716"/>
                      <a:pt x="289696" y="200926"/>
                    </a:cubicBezTo>
                    <a:cubicBezTo>
                      <a:pt x="290059" y="201410"/>
                      <a:pt x="290422" y="202015"/>
                      <a:pt x="290664" y="202499"/>
                    </a:cubicBezTo>
                    <a:cubicBezTo>
                      <a:pt x="291269" y="203345"/>
                      <a:pt x="291994" y="204192"/>
                      <a:pt x="292599" y="205160"/>
                    </a:cubicBezTo>
                    <a:cubicBezTo>
                      <a:pt x="295260" y="209273"/>
                      <a:pt x="299251" y="210967"/>
                      <a:pt x="303968" y="211572"/>
                    </a:cubicBezTo>
                    <a:cubicBezTo>
                      <a:pt x="304935" y="211693"/>
                      <a:pt x="305782" y="211693"/>
                      <a:pt x="306629" y="211572"/>
                    </a:cubicBezTo>
                    <a:lnTo>
                      <a:pt x="306629" y="210241"/>
                    </a:lnTo>
                    <a:cubicBezTo>
                      <a:pt x="310015" y="210241"/>
                      <a:pt x="313160" y="209273"/>
                      <a:pt x="315699" y="206733"/>
                    </a:cubicBezTo>
                    <a:cubicBezTo>
                      <a:pt x="318602" y="203708"/>
                      <a:pt x="320295" y="200321"/>
                      <a:pt x="320537" y="195966"/>
                    </a:cubicBezTo>
                    <a:cubicBezTo>
                      <a:pt x="320779" y="191611"/>
                      <a:pt x="319691" y="187740"/>
                      <a:pt x="317877" y="183748"/>
                    </a:cubicBezTo>
                    <a:close/>
                  </a:path>
                </a:pathLst>
              </a:custGeom>
              <a:solidFill>
                <a:srgbClr val="A0D5D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269" name="Google Shape;269;p12"/>
            <p:cNvGrpSpPr/>
            <p:nvPr/>
          </p:nvGrpSpPr>
          <p:grpSpPr>
            <a:xfrm>
              <a:off x="5681508" y="5035168"/>
              <a:ext cx="560955" cy="582050"/>
              <a:chOff x="5681508" y="5035168"/>
              <a:chExt cx="560955" cy="582050"/>
            </a:xfrm>
          </p:grpSpPr>
          <p:sp>
            <p:nvSpPr>
              <p:cNvPr id="270" name="Google Shape;270;p12"/>
              <p:cNvSpPr/>
              <p:nvPr/>
            </p:nvSpPr>
            <p:spPr>
              <a:xfrm>
                <a:off x="5758154" y="5246388"/>
                <a:ext cx="61667" cy="61575"/>
              </a:xfrm>
              <a:custGeom>
                <a:avLst/>
                <a:gdLst/>
                <a:ahLst/>
                <a:cxnLst/>
                <a:rect l="l" t="t" r="r" b="b"/>
                <a:pathLst>
                  <a:path w="61667" h="61575" extrusionOk="0">
                    <a:moveTo>
                      <a:pt x="4401" y="47422"/>
                    </a:moveTo>
                    <a:cubicBezTo>
                      <a:pt x="10085" y="56495"/>
                      <a:pt x="18188" y="61334"/>
                      <a:pt x="29073" y="61334"/>
                    </a:cubicBezTo>
                    <a:cubicBezTo>
                      <a:pt x="29436" y="61334"/>
                      <a:pt x="29799" y="61334"/>
                      <a:pt x="30162" y="61334"/>
                    </a:cubicBezTo>
                    <a:cubicBezTo>
                      <a:pt x="30162" y="61334"/>
                      <a:pt x="30162" y="61455"/>
                      <a:pt x="30162" y="61576"/>
                    </a:cubicBezTo>
                    <a:cubicBezTo>
                      <a:pt x="32581" y="61334"/>
                      <a:pt x="35121" y="61091"/>
                      <a:pt x="37539" y="60729"/>
                    </a:cubicBezTo>
                    <a:cubicBezTo>
                      <a:pt x="42861" y="60003"/>
                      <a:pt x="47336" y="57583"/>
                      <a:pt x="51327" y="54196"/>
                    </a:cubicBezTo>
                    <a:cubicBezTo>
                      <a:pt x="56407" y="49841"/>
                      <a:pt x="59189" y="43914"/>
                      <a:pt x="60761" y="37623"/>
                    </a:cubicBezTo>
                    <a:cubicBezTo>
                      <a:pt x="61970" y="33147"/>
                      <a:pt x="61970" y="28550"/>
                      <a:pt x="60761" y="23953"/>
                    </a:cubicBezTo>
                    <a:cubicBezTo>
                      <a:pt x="59430" y="19114"/>
                      <a:pt x="57253" y="14759"/>
                      <a:pt x="53988" y="10887"/>
                    </a:cubicBezTo>
                    <a:cubicBezTo>
                      <a:pt x="49876" y="5807"/>
                      <a:pt x="44433" y="2540"/>
                      <a:pt x="38023" y="968"/>
                    </a:cubicBezTo>
                    <a:cubicBezTo>
                      <a:pt x="34032" y="0"/>
                      <a:pt x="29920" y="-242"/>
                      <a:pt x="25808" y="242"/>
                    </a:cubicBezTo>
                    <a:cubicBezTo>
                      <a:pt x="19035" y="1089"/>
                      <a:pt x="13834" y="4839"/>
                      <a:pt x="8755" y="8831"/>
                    </a:cubicBezTo>
                    <a:cubicBezTo>
                      <a:pt x="5489" y="12823"/>
                      <a:pt x="2949" y="17299"/>
                      <a:pt x="1014" y="22259"/>
                    </a:cubicBezTo>
                    <a:cubicBezTo>
                      <a:pt x="772" y="22864"/>
                      <a:pt x="651" y="23590"/>
                      <a:pt x="530" y="24316"/>
                    </a:cubicBezTo>
                    <a:cubicBezTo>
                      <a:pt x="-316" y="28066"/>
                      <a:pt x="47" y="31816"/>
                      <a:pt x="288" y="35567"/>
                    </a:cubicBezTo>
                    <a:cubicBezTo>
                      <a:pt x="530" y="39921"/>
                      <a:pt x="2103" y="43914"/>
                      <a:pt x="4401" y="47543"/>
                    </a:cubicBezTo>
                    <a:close/>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71" name="Google Shape;271;p12"/>
              <p:cNvSpPr/>
              <p:nvPr/>
            </p:nvSpPr>
            <p:spPr>
              <a:xfrm>
                <a:off x="5681508" y="5318149"/>
                <a:ext cx="179374" cy="299069"/>
              </a:xfrm>
              <a:custGeom>
                <a:avLst/>
                <a:gdLst/>
                <a:ahLst/>
                <a:cxnLst/>
                <a:rect l="l" t="t" r="r" b="b"/>
                <a:pathLst>
                  <a:path w="179374" h="299069" extrusionOk="0">
                    <a:moveTo>
                      <a:pt x="135955" y="7839"/>
                    </a:moveTo>
                    <a:cubicBezTo>
                      <a:pt x="132448" y="5661"/>
                      <a:pt x="128698" y="3847"/>
                      <a:pt x="124828" y="2637"/>
                    </a:cubicBezTo>
                    <a:cubicBezTo>
                      <a:pt x="116362" y="-24"/>
                      <a:pt x="107775" y="-508"/>
                      <a:pt x="98946" y="460"/>
                    </a:cubicBezTo>
                    <a:cubicBezTo>
                      <a:pt x="94955" y="944"/>
                      <a:pt x="91085" y="1670"/>
                      <a:pt x="87093" y="2274"/>
                    </a:cubicBezTo>
                    <a:cubicBezTo>
                      <a:pt x="86610" y="2517"/>
                      <a:pt x="86126" y="2758"/>
                      <a:pt x="85521" y="3000"/>
                    </a:cubicBezTo>
                    <a:cubicBezTo>
                      <a:pt x="82256" y="4210"/>
                      <a:pt x="79232" y="5541"/>
                      <a:pt x="76329" y="7476"/>
                    </a:cubicBezTo>
                    <a:cubicBezTo>
                      <a:pt x="69677" y="11590"/>
                      <a:pt x="64598" y="17275"/>
                      <a:pt x="60123" y="23566"/>
                    </a:cubicBezTo>
                    <a:cubicBezTo>
                      <a:pt x="53350" y="33244"/>
                      <a:pt x="47303" y="43284"/>
                      <a:pt x="41497" y="53567"/>
                    </a:cubicBezTo>
                    <a:cubicBezTo>
                      <a:pt x="38232" y="59253"/>
                      <a:pt x="34966" y="65060"/>
                      <a:pt x="31459" y="70625"/>
                    </a:cubicBezTo>
                    <a:cubicBezTo>
                      <a:pt x="28556" y="75342"/>
                      <a:pt x="25774" y="80181"/>
                      <a:pt x="23114" y="84899"/>
                    </a:cubicBezTo>
                    <a:cubicBezTo>
                      <a:pt x="21178" y="88287"/>
                      <a:pt x="19243" y="91553"/>
                      <a:pt x="17308" y="94940"/>
                    </a:cubicBezTo>
                    <a:cubicBezTo>
                      <a:pt x="14889" y="98691"/>
                      <a:pt x="12591" y="102440"/>
                      <a:pt x="10172" y="106191"/>
                    </a:cubicBezTo>
                    <a:cubicBezTo>
                      <a:pt x="9931" y="106191"/>
                      <a:pt x="9810" y="106433"/>
                      <a:pt x="9447" y="106433"/>
                    </a:cubicBezTo>
                    <a:cubicBezTo>
                      <a:pt x="9447" y="106433"/>
                      <a:pt x="9326" y="106191"/>
                      <a:pt x="9205" y="106070"/>
                    </a:cubicBezTo>
                    <a:lnTo>
                      <a:pt x="9205" y="107764"/>
                    </a:lnTo>
                    <a:cubicBezTo>
                      <a:pt x="8963" y="108005"/>
                      <a:pt x="8842" y="108369"/>
                      <a:pt x="8600" y="108610"/>
                    </a:cubicBezTo>
                    <a:cubicBezTo>
                      <a:pt x="6181" y="112239"/>
                      <a:pt x="3641" y="115748"/>
                      <a:pt x="1827" y="119619"/>
                    </a:cubicBezTo>
                    <a:cubicBezTo>
                      <a:pt x="618" y="122159"/>
                      <a:pt x="-108" y="124700"/>
                      <a:pt x="13" y="127603"/>
                    </a:cubicBezTo>
                    <a:cubicBezTo>
                      <a:pt x="134" y="130385"/>
                      <a:pt x="1223" y="132684"/>
                      <a:pt x="3158" y="134620"/>
                    </a:cubicBezTo>
                    <a:cubicBezTo>
                      <a:pt x="4851" y="136313"/>
                      <a:pt x="6786" y="136918"/>
                      <a:pt x="9084" y="136918"/>
                    </a:cubicBezTo>
                    <a:lnTo>
                      <a:pt x="9084" y="137765"/>
                    </a:lnTo>
                    <a:cubicBezTo>
                      <a:pt x="9689" y="137765"/>
                      <a:pt x="10293" y="137765"/>
                      <a:pt x="10898" y="137765"/>
                    </a:cubicBezTo>
                    <a:cubicBezTo>
                      <a:pt x="13922" y="137402"/>
                      <a:pt x="16583" y="136193"/>
                      <a:pt x="18397" y="133531"/>
                    </a:cubicBezTo>
                    <a:cubicBezTo>
                      <a:pt x="18760" y="132926"/>
                      <a:pt x="19243" y="132442"/>
                      <a:pt x="19606" y="131837"/>
                    </a:cubicBezTo>
                    <a:cubicBezTo>
                      <a:pt x="19848" y="131474"/>
                      <a:pt x="20090" y="131111"/>
                      <a:pt x="20332" y="130749"/>
                    </a:cubicBezTo>
                    <a:cubicBezTo>
                      <a:pt x="22509" y="127966"/>
                      <a:pt x="24686" y="125184"/>
                      <a:pt x="26621" y="122281"/>
                    </a:cubicBezTo>
                    <a:cubicBezTo>
                      <a:pt x="27709" y="120586"/>
                      <a:pt x="28798" y="118893"/>
                      <a:pt x="29886" y="117321"/>
                    </a:cubicBezTo>
                    <a:cubicBezTo>
                      <a:pt x="29886" y="116957"/>
                      <a:pt x="29766" y="116595"/>
                      <a:pt x="29645" y="116232"/>
                    </a:cubicBezTo>
                    <a:cubicBezTo>
                      <a:pt x="30491" y="114901"/>
                      <a:pt x="31338" y="113691"/>
                      <a:pt x="32063" y="112482"/>
                    </a:cubicBezTo>
                    <a:cubicBezTo>
                      <a:pt x="38957" y="101352"/>
                      <a:pt x="45609" y="90101"/>
                      <a:pt x="52261" y="78851"/>
                    </a:cubicBezTo>
                    <a:cubicBezTo>
                      <a:pt x="56494" y="71713"/>
                      <a:pt x="60486" y="64576"/>
                      <a:pt x="64719" y="57439"/>
                    </a:cubicBezTo>
                    <a:cubicBezTo>
                      <a:pt x="65202" y="56591"/>
                      <a:pt x="65686" y="55866"/>
                      <a:pt x="66291" y="55019"/>
                    </a:cubicBezTo>
                    <a:cubicBezTo>
                      <a:pt x="68105" y="52357"/>
                      <a:pt x="70645" y="52478"/>
                      <a:pt x="72822" y="53809"/>
                    </a:cubicBezTo>
                    <a:cubicBezTo>
                      <a:pt x="73910" y="54414"/>
                      <a:pt x="74878" y="55261"/>
                      <a:pt x="75846" y="55987"/>
                    </a:cubicBezTo>
                    <a:cubicBezTo>
                      <a:pt x="75846" y="56591"/>
                      <a:pt x="75846" y="56955"/>
                      <a:pt x="75846" y="57196"/>
                    </a:cubicBezTo>
                    <a:cubicBezTo>
                      <a:pt x="75483" y="58164"/>
                      <a:pt x="75120" y="59253"/>
                      <a:pt x="74757" y="60221"/>
                    </a:cubicBezTo>
                    <a:cubicBezTo>
                      <a:pt x="73548" y="62882"/>
                      <a:pt x="72338" y="65543"/>
                      <a:pt x="71250" y="68326"/>
                    </a:cubicBezTo>
                    <a:cubicBezTo>
                      <a:pt x="68226" y="76552"/>
                      <a:pt x="65323" y="84779"/>
                      <a:pt x="62542" y="93005"/>
                    </a:cubicBezTo>
                    <a:cubicBezTo>
                      <a:pt x="59881" y="100747"/>
                      <a:pt x="57462" y="108610"/>
                      <a:pt x="54801" y="116473"/>
                    </a:cubicBezTo>
                    <a:cubicBezTo>
                      <a:pt x="50810" y="128329"/>
                      <a:pt x="46819" y="140184"/>
                      <a:pt x="42828" y="152040"/>
                    </a:cubicBezTo>
                    <a:cubicBezTo>
                      <a:pt x="38957" y="163653"/>
                      <a:pt x="35087" y="175267"/>
                      <a:pt x="31217" y="186880"/>
                    </a:cubicBezTo>
                    <a:cubicBezTo>
                      <a:pt x="30491" y="188937"/>
                      <a:pt x="29766" y="190872"/>
                      <a:pt x="29282" y="192929"/>
                    </a:cubicBezTo>
                    <a:cubicBezTo>
                      <a:pt x="29040" y="193897"/>
                      <a:pt x="28556" y="194985"/>
                      <a:pt x="29282" y="195953"/>
                    </a:cubicBezTo>
                    <a:cubicBezTo>
                      <a:pt x="29524" y="195953"/>
                      <a:pt x="29766" y="196075"/>
                      <a:pt x="30007" y="196075"/>
                    </a:cubicBezTo>
                    <a:cubicBezTo>
                      <a:pt x="44279" y="196075"/>
                      <a:pt x="58550" y="196075"/>
                      <a:pt x="72822" y="196075"/>
                    </a:cubicBezTo>
                    <a:cubicBezTo>
                      <a:pt x="74273" y="196075"/>
                      <a:pt x="75604" y="196075"/>
                      <a:pt x="76934" y="196437"/>
                    </a:cubicBezTo>
                    <a:cubicBezTo>
                      <a:pt x="77902" y="198010"/>
                      <a:pt x="77539" y="199704"/>
                      <a:pt x="77539" y="201397"/>
                    </a:cubicBezTo>
                    <a:cubicBezTo>
                      <a:pt x="77539" y="203696"/>
                      <a:pt x="77297" y="205873"/>
                      <a:pt x="77297" y="208172"/>
                    </a:cubicBezTo>
                    <a:cubicBezTo>
                      <a:pt x="77297" y="233455"/>
                      <a:pt x="77297" y="258739"/>
                      <a:pt x="77176" y="284022"/>
                    </a:cubicBezTo>
                    <a:cubicBezTo>
                      <a:pt x="77176" y="287530"/>
                      <a:pt x="77660" y="290797"/>
                      <a:pt x="79474" y="293821"/>
                    </a:cubicBezTo>
                    <a:cubicBezTo>
                      <a:pt x="79716" y="294063"/>
                      <a:pt x="79837" y="294305"/>
                      <a:pt x="80079" y="294547"/>
                    </a:cubicBezTo>
                    <a:cubicBezTo>
                      <a:pt x="80320" y="294789"/>
                      <a:pt x="80562" y="295031"/>
                      <a:pt x="80683" y="295273"/>
                    </a:cubicBezTo>
                    <a:cubicBezTo>
                      <a:pt x="80925" y="295515"/>
                      <a:pt x="81167" y="295757"/>
                      <a:pt x="81409" y="296119"/>
                    </a:cubicBezTo>
                    <a:cubicBezTo>
                      <a:pt x="81893" y="296603"/>
                      <a:pt x="82377" y="296966"/>
                      <a:pt x="82860" y="297450"/>
                    </a:cubicBezTo>
                    <a:lnTo>
                      <a:pt x="82860" y="297450"/>
                    </a:lnTo>
                    <a:cubicBezTo>
                      <a:pt x="85279" y="298539"/>
                      <a:pt x="87698" y="299265"/>
                      <a:pt x="90359" y="299023"/>
                    </a:cubicBezTo>
                    <a:cubicBezTo>
                      <a:pt x="96285" y="298418"/>
                      <a:pt x="101123" y="293579"/>
                      <a:pt x="101244" y="287651"/>
                    </a:cubicBezTo>
                    <a:cubicBezTo>
                      <a:pt x="101244" y="285353"/>
                      <a:pt x="101244" y="283176"/>
                      <a:pt x="101244" y="280877"/>
                    </a:cubicBezTo>
                    <a:cubicBezTo>
                      <a:pt x="101244" y="253174"/>
                      <a:pt x="101244" y="225471"/>
                      <a:pt x="101123" y="197768"/>
                    </a:cubicBezTo>
                    <a:cubicBezTo>
                      <a:pt x="101123" y="197284"/>
                      <a:pt x="101123" y="196921"/>
                      <a:pt x="101123" y="196558"/>
                    </a:cubicBezTo>
                    <a:cubicBezTo>
                      <a:pt x="101486" y="196437"/>
                      <a:pt x="101728" y="196195"/>
                      <a:pt x="101849" y="196195"/>
                    </a:cubicBezTo>
                    <a:cubicBezTo>
                      <a:pt x="103905" y="196195"/>
                      <a:pt x="106082" y="196316"/>
                      <a:pt x="108138" y="196437"/>
                    </a:cubicBezTo>
                    <a:cubicBezTo>
                      <a:pt x="108622" y="196437"/>
                      <a:pt x="109105" y="196437"/>
                      <a:pt x="109589" y="196437"/>
                    </a:cubicBezTo>
                    <a:cubicBezTo>
                      <a:pt x="111524" y="196437"/>
                      <a:pt x="111645" y="196437"/>
                      <a:pt x="111524" y="198373"/>
                    </a:cubicBezTo>
                    <a:cubicBezTo>
                      <a:pt x="111524" y="199462"/>
                      <a:pt x="111524" y="200429"/>
                      <a:pt x="111524" y="201518"/>
                    </a:cubicBezTo>
                    <a:cubicBezTo>
                      <a:pt x="111524" y="228374"/>
                      <a:pt x="111524" y="255231"/>
                      <a:pt x="111524" y="282086"/>
                    </a:cubicBezTo>
                    <a:cubicBezTo>
                      <a:pt x="111524" y="285111"/>
                      <a:pt x="111403" y="288256"/>
                      <a:pt x="112129" y="291159"/>
                    </a:cubicBezTo>
                    <a:cubicBezTo>
                      <a:pt x="113097" y="293337"/>
                      <a:pt x="114185" y="295393"/>
                      <a:pt x="115757" y="297088"/>
                    </a:cubicBezTo>
                    <a:cubicBezTo>
                      <a:pt x="117330" y="297934"/>
                      <a:pt x="118902" y="298539"/>
                      <a:pt x="120716" y="298781"/>
                    </a:cubicBezTo>
                    <a:cubicBezTo>
                      <a:pt x="124707" y="299265"/>
                      <a:pt x="128094" y="298055"/>
                      <a:pt x="131117" y="295393"/>
                    </a:cubicBezTo>
                    <a:cubicBezTo>
                      <a:pt x="133657" y="293095"/>
                      <a:pt x="134625" y="290071"/>
                      <a:pt x="134746" y="286805"/>
                    </a:cubicBezTo>
                    <a:cubicBezTo>
                      <a:pt x="134746" y="284748"/>
                      <a:pt x="134746" y="282571"/>
                      <a:pt x="134746" y="280393"/>
                    </a:cubicBezTo>
                    <a:cubicBezTo>
                      <a:pt x="134504" y="252932"/>
                      <a:pt x="134383" y="225350"/>
                      <a:pt x="134141" y="197889"/>
                    </a:cubicBezTo>
                    <a:cubicBezTo>
                      <a:pt x="134141" y="197405"/>
                      <a:pt x="134141" y="196921"/>
                      <a:pt x="134141" y="196316"/>
                    </a:cubicBezTo>
                    <a:cubicBezTo>
                      <a:pt x="134746" y="196316"/>
                      <a:pt x="135350" y="196075"/>
                      <a:pt x="135834" y="196075"/>
                    </a:cubicBezTo>
                    <a:cubicBezTo>
                      <a:pt x="149864" y="196075"/>
                      <a:pt x="163893" y="196075"/>
                      <a:pt x="177923" y="196075"/>
                    </a:cubicBezTo>
                    <a:cubicBezTo>
                      <a:pt x="178165" y="196075"/>
                      <a:pt x="178407" y="196075"/>
                      <a:pt x="178649" y="196195"/>
                    </a:cubicBezTo>
                    <a:cubicBezTo>
                      <a:pt x="179374" y="195953"/>
                      <a:pt x="179253" y="195349"/>
                      <a:pt x="179374" y="194744"/>
                    </a:cubicBezTo>
                    <a:cubicBezTo>
                      <a:pt x="178165" y="190631"/>
                      <a:pt x="176955" y="186638"/>
                      <a:pt x="175746" y="182525"/>
                    </a:cubicBezTo>
                    <a:cubicBezTo>
                      <a:pt x="171513" y="168855"/>
                      <a:pt x="167159" y="155064"/>
                      <a:pt x="162926" y="141394"/>
                    </a:cubicBezTo>
                    <a:cubicBezTo>
                      <a:pt x="159418" y="130023"/>
                      <a:pt x="155911" y="118651"/>
                      <a:pt x="152283" y="107400"/>
                    </a:cubicBezTo>
                    <a:cubicBezTo>
                      <a:pt x="150952" y="103287"/>
                      <a:pt x="149380" y="99174"/>
                      <a:pt x="148050" y="95061"/>
                    </a:cubicBezTo>
                    <a:cubicBezTo>
                      <a:pt x="145752" y="88045"/>
                      <a:pt x="143454" y="80907"/>
                      <a:pt x="141156" y="73891"/>
                    </a:cubicBezTo>
                    <a:cubicBezTo>
                      <a:pt x="139462" y="68931"/>
                      <a:pt x="137769" y="64092"/>
                      <a:pt x="135471" y="59374"/>
                    </a:cubicBezTo>
                    <a:cubicBezTo>
                      <a:pt x="134746" y="57922"/>
                      <a:pt x="134383" y="56591"/>
                      <a:pt x="134988" y="55019"/>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nvGrpSpPr>
              <p:cNvPr id="272" name="Google Shape;272;p12"/>
              <p:cNvGrpSpPr/>
              <p:nvPr/>
            </p:nvGrpSpPr>
            <p:grpSpPr>
              <a:xfrm>
                <a:off x="5898463" y="5035168"/>
                <a:ext cx="344000" cy="581799"/>
                <a:chOff x="5898463" y="5035168"/>
                <a:chExt cx="344000" cy="581799"/>
              </a:xfrm>
            </p:grpSpPr>
            <p:sp>
              <p:nvSpPr>
                <p:cNvPr id="273" name="Google Shape;273;p12"/>
                <p:cNvSpPr/>
                <p:nvPr/>
              </p:nvSpPr>
              <p:spPr>
                <a:xfrm>
                  <a:off x="6021376" y="5035168"/>
                  <a:ext cx="99416" cy="101254"/>
                </a:xfrm>
                <a:custGeom>
                  <a:avLst/>
                  <a:gdLst/>
                  <a:ahLst/>
                  <a:cxnLst/>
                  <a:rect l="l" t="t" r="r" b="b"/>
                  <a:pathLst>
                    <a:path w="99416" h="101254" extrusionOk="0">
                      <a:moveTo>
                        <a:pt x="77647" y="92061"/>
                      </a:moveTo>
                      <a:cubicBezTo>
                        <a:pt x="77888" y="91819"/>
                        <a:pt x="78130" y="91819"/>
                        <a:pt x="78493" y="91819"/>
                      </a:cubicBezTo>
                      <a:cubicBezTo>
                        <a:pt x="83331" y="87101"/>
                        <a:pt x="87806" y="82262"/>
                        <a:pt x="91313" y="76455"/>
                      </a:cubicBezTo>
                      <a:cubicBezTo>
                        <a:pt x="92281" y="74883"/>
                        <a:pt x="93128" y="73068"/>
                        <a:pt x="93853" y="71374"/>
                      </a:cubicBezTo>
                      <a:cubicBezTo>
                        <a:pt x="95425" y="67745"/>
                        <a:pt x="96877" y="63995"/>
                        <a:pt x="98328" y="60366"/>
                      </a:cubicBezTo>
                      <a:lnTo>
                        <a:pt x="98328" y="60366"/>
                      </a:lnTo>
                      <a:cubicBezTo>
                        <a:pt x="98328" y="59640"/>
                        <a:pt x="98449" y="59035"/>
                        <a:pt x="98570" y="58309"/>
                      </a:cubicBezTo>
                      <a:cubicBezTo>
                        <a:pt x="98570" y="57946"/>
                        <a:pt x="98570" y="57583"/>
                        <a:pt x="98570" y="57220"/>
                      </a:cubicBezTo>
                      <a:cubicBezTo>
                        <a:pt x="98328" y="55527"/>
                        <a:pt x="98570" y="54075"/>
                        <a:pt x="99417" y="52624"/>
                      </a:cubicBezTo>
                      <a:cubicBezTo>
                        <a:pt x="99417" y="49599"/>
                        <a:pt x="99417" y="46454"/>
                        <a:pt x="99417" y="43429"/>
                      </a:cubicBezTo>
                      <a:cubicBezTo>
                        <a:pt x="99296" y="42946"/>
                        <a:pt x="99054" y="42582"/>
                        <a:pt x="98933" y="42099"/>
                      </a:cubicBezTo>
                      <a:cubicBezTo>
                        <a:pt x="98812" y="41010"/>
                        <a:pt x="98570" y="39921"/>
                        <a:pt x="98449" y="38712"/>
                      </a:cubicBezTo>
                      <a:cubicBezTo>
                        <a:pt x="98449" y="38107"/>
                        <a:pt x="98449" y="37502"/>
                        <a:pt x="98328" y="36897"/>
                      </a:cubicBezTo>
                      <a:cubicBezTo>
                        <a:pt x="97965" y="36292"/>
                        <a:pt x="97723" y="35808"/>
                        <a:pt x="97361" y="35203"/>
                      </a:cubicBezTo>
                      <a:cubicBezTo>
                        <a:pt x="97119" y="34840"/>
                        <a:pt x="97119" y="34598"/>
                        <a:pt x="97240" y="34235"/>
                      </a:cubicBezTo>
                      <a:cubicBezTo>
                        <a:pt x="96272" y="33752"/>
                        <a:pt x="96151" y="32783"/>
                        <a:pt x="96151" y="31695"/>
                      </a:cubicBezTo>
                      <a:cubicBezTo>
                        <a:pt x="96151" y="31695"/>
                        <a:pt x="96151" y="31695"/>
                        <a:pt x="96151" y="31695"/>
                      </a:cubicBezTo>
                      <a:cubicBezTo>
                        <a:pt x="94095" y="28187"/>
                        <a:pt x="92039" y="24679"/>
                        <a:pt x="89862" y="21170"/>
                      </a:cubicBezTo>
                      <a:cubicBezTo>
                        <a:pt x="87443" y="17299"/>
                        <a:pt x="84298" y="14032"/>
                        <a:pt x="80912" y="11008"/>
                      </a:cubicBezTo>
                      <a:cubicBezTo>
                        <a:pt x="80549" y="10645"/>
                        <a:pt x="80186" y="10162"/>
                        <a:pt x="79945" y="9678"/>
                      </a:cubicBezTo>
                      <a:cubicBezTo>
                        <a:pt x="72204" y="4355"/>
                        <a:pt x="63738" y="846"/>
                        <a:pt x="54425" y="0"/>
                      </a:cubicBezTo>
                      <a:cubicBezTo>
                        <a:pt x="51764" y="0"/>
                        <a:pt x="49224" y="0"/>
                        <a:pt x="46564" y="0"/>
                      </a:cubicBezTo>
                      <a:lnTo>
                        <a:pt x="46564" y="0"/>
                      </a:lnTo>
                      <a:cubicBezTo>
                        <a:pt x="45717" y="0"/>
                        <a:pt x="44871" y="0"/>
                        <a:pt x="44024" y="121"/>
                      </a:cubicBezTo>
                      <a:cubicBezTo>
                        <a:pt x="42935" y="121"/>
                        <a:pt x="41726" y="363"/>
                        <a:pt x="40637" y="363"/>
                      </a:cubicBezTo>
                      <a:cubicBezTo>
                        <a:pt x="39912" y="363"/>
                        <a:pt x="39307" y="363"/>
                        <a:pt x="38581" y="484"/>
                      </a:cubicBezTo>
                      <a:cubicBezTo>
                        <a:pt x="37977" y="1451"/>
                        <a:pt x="37009" y="1451"/>
                        <a:pt x="35921" y="1451"/>
                      </a:cubicBezTo>
                      <a:lnTo>
                        <a:pt x="35437" y="1694"/>
                      </a:lnTo>
                      <a:lnTo>
                        <a:pt x="34953" y="1694"/>
                      </a:lnTo>
                      <a:cubicBezTo>
                        <a:pt x="34469" y="1935"/>
                        <a:pt x="33985" y="2177"/>
                        <a:pt x="33623" y="2540"/>
                      </a:cubicBezTo>
                      <a:cubicBezTo>
                        <a:pt x="32897" y="2661"/>
                        <a:pt x="32171" y="2782"/>
                        <a:pt x="31325" y="2903"/>
                      </a:cubicBezTo>
                      <a:cubicBezTo>
                        <a:pt x="30841" y="3871"/>
                        <a:pt x="29873" y="3871"/>
                        <a:pt x="28906" y="3871"/>
                      </a:cubicBezTo>
                      <a:lnTo>
                        <a:pt x="28906" y="3871"/>
                      </a:lnTo>
                      <a:cubicBezTo>
                        <a:pt x="26850" y="5444"/>
                        <a:pt x="24673" y="6895"/>
                        <a:pt x="22012" y="7379"/>
                      </a:cubicBezTo>
                      <a:lnTo>
                        <a:pt x="22012" y="7379"/>
                      </a:lnTo>
                      <a:cubicBezTo>
                        <a:pt x="21649" y="7742"/>
                        <a:pt x="21165" y="8105"/>
                        <a:pt x="20802" y="8468"/>
                      </a:cubicBezTo>
                      <a:lnTo>
                        <a:pt x="20802" y="8468"/>
                      </a:lnTo>
                      <a:cubicBezTo>
                        <a:pt x="20440" y="8831"/>
                        <a:pt x="19956" y="9194"/>
                        <a:pt x="19593" y="9436"/>
                      </a:cubicBezTo>
                      <a:lnTo>
                        <a:pt x="19593" y="9436"/>
                      </a:lnTo>
                      <a:cubicBezTo>
                        <a:pt x="19351" y="10645"/>
                        <a:pt x="18384" y="10767"/>
                        <a:pt x="17416" y="10767"/>
                      </a:cubicBezTo>
                      <a:cubicBezTo>
                        <a:pt x="17416" y="10767"/>
                        <a:pt x="17416" y="10767"/>
                        <a:pt x="17416" y="10767"/>
                      </a:cubicBezTo>
                      <a:cubicBezTo>
                        <a:pt x="17053" y="11129"/>
                        <a:pt x="16690" y="11493"/>
                        <a:pt x="16206" y="11855"/>
                      </a:cubicBezTo>
                      <a:lnTo>
                        <a:pt x="16206" y="11855"/>
                      </a:lnTo>
                      <a:cubicBezTo>
                        <a:pt x="15844" y="12218"/>
                        <a:pt x="15360" y="12581"/>
                        <a:pt x="14997" y="12944"/>
                      </a:cubicBezTo>
                      <a:lnTo>
                        <a:pt x="14997" y="12944"/>
                      </a:lnTo>
                      <a:cubicBezTo>
                        <a:pt x="14634" y="13307"/>
                        <a:pt x="14271" y="13791"/>
                        <a:pt x="13909" y="14154"/>
                      </a:cubicBezTo>
                      <a:lnTo>
                        <a:pt x="13909" y="14154"/>
                      </a:lnTo>
                      <a:cubicBezTo>
                        <a:pt x="13546" y="14517"/>
                        <a:pt x="13183" y="14880"/>
                        <a:pt x="12820" y="15363"/>
                      </a:cubicBezTo>
                      <a:lnTo>
                        <a:pt x="12820" y="15363"/>
                      </a:lnTo>
                      <a:cubicBezTo>
                        <a:pt x="12457" y="15727"/>
                        <a:pt x="12094" y="16210"/>
                        <a:pt x="11732" y="16573"/>
                      </a:cubicBezTo>
                      <a:lnTo>
                        <a:pt x="11732" y="16573"/>
                      </a:lnTo>
                      <a:cubicBezTo>
                        <a:pt x="11369" y="16936"/>
                        <a:pt x="11006" y="17420"/>
                        <a:pt x="10643" y="17783"/>
                      </a:cubicBezTo>
                      <a:cubicBezTo>
                        <a:pt x="10643" y="17783"/>
                        <a:pt x="10643" y="17783"/>
                        <a:pt x="10643" y="17783"/>
                      </a:cubicBezTo>
                      <a:cubicBezTo>
                        <a:pt x="10643" y="18751"/>
                        <a:pt x="10522" y="19597"/>
                        <a:pt x="9313" y="19961"/>
                      </a:cubicBezTo>
                      <a:lnTo>
                        <a:pt x="9313" y="19961"/>
                      </a:lnTo>
                      <a:cubicBezTo>
                        <a:pt x="8950" y="20444"/>
                        <a:pt x="8587" y="20928"/>
                        <a:pt x="8345" y="21412"/>
                      </a:cubicBezTo>
                      <a:cubicBezTo>
                        <a:pt x="7861" y="22138"/>
                        <a:pt x="7499" y="22864"/>
                        <a:pt x="7015" y="23590"/>
                      </a:cubicBezTo>
                      <a:cubicBezTo>
                        <a:pt x="7015" y="24557"/>
                        <a:pt x="7015" y="25404"/>
                        <a:pt x="5926" y="25767"/>
                      </a:cubicBezTo>
                      <a:lnTo>
                        <a:pt x="5926" y="25767"/>
                      </a:lnTo>
                      <a:cubicBezTo>
                        <a:pt x="5563" y="26251"/>
                        <a:pt x="5321" y="26735"/>
                        <a:pt x="4959" y="27219"/>
                      </a:cubicBezTo>
                      <a:cubicBezTo>
                        <a:pt x="4959" y="27582"/>
                        <a:pt x="4959" y="27824"/>
                        <a:pt x="4717" y="28187"/>
                      </a:cubicBezTo>
                      <a:cubicBezTo>
                        <a:pt x="4717" y="29154"/>
                        <a:pt x="4717" y="30001"/>
                        <a:pt x="3628" y="30485"/>
                      </a:cubicBezTo>
                      <a:lnTo>
                        <a:pt x="3628" y="30485"/>
                      </a:lnTo>
                      <a:cubicBezTo>
                        <a:pt x="3265" y="32663"/>
                        <a:pt x="2661" y="34719"/>
                        <a:pt x="1451" y="36534"/>
                      </a:cubicBezTo>
                      <a:cubicBezTo>
                        <a:pt x="1451" y="36897"/>
                        <a:pt x="1451" y="37139"/>
                        <a:pt x="1330" y="37502"/>
                      </a:cubicBezTo>
                      <a:cubicBezTo>
                        <a:pt x="1330" y="39195"/>
                        <a:pt x="1330" y="41010"/>
                        <a:pt x="1088" y="42703"/>
                      </a:cubicBezTo>
                      <a:cubicBezTo>
                        <a:pt x="1088" y="43429"/>
                        <a:pt x="484" y="44034"/>
                        <a:pt x="242" y="44760"/>
                      </a:cubicBezTo>
                      <a:cubicBezTo>
                        <a:pt x="242" y="47421"/>
                        <a:pt x="121" y="49962"/>
                        <a:pt x="0" y="52624"/>
                      </a:cubicBezTo>
                      <a:cubicBezTo>
                        <a:pt x="0" y="53349"/>
                        <a:pt x="0" y="54196"/>
                        <a:pt x="0" y="54922"/>
                      </a:cubicBezTo>
                      <a:cubicBezTo>
                        <a:pt x="0" y="56373"/>
                        <a:pt x="121" y="57704"/>
                        <a:pt x="242" y="59156"/>
                      </a:cubicBezTo>
                      <a:cubicBezTo>
                        <a:pt x="1209" y="59882"/>
                        <a:pt x="1330" y="60850"/>
                        <a:pt x="1209" y="61938"/>
                      </a:cubicBezTo>
                      <a:cubicBezTo>
                        <a:pt x="1209" y="62664"/>
                        <a:pt x="1209" y="63269"/>
                        <a:pt x="1330" y="63995"/>
                      </a:cubicBezTo>
                      <a:cubicBezTo>
                        <a:pt x="2661" y="64963"/>
                        <a:pt x="2298" y="66414"/>
                        <a:pt x="2540" y="67624"/>
                      </a:cubicBezTo>
                      <a:cubicBezTo>
                        <a:pt x="3991" y="70527"/>
                        <a:pt x="5443" y="73310"/>
                        <a:pt x="6652" y="76334"/>
                      </a:cubicBezTo>
                      <a:cubicBezTo>
                        <a:pt x="8224" y="80084"/>
                        <a:pt x="10159" y="83472"/>
                        <a:pt x="13425" y="86012"/>
                      </a:cubicBezTo>
                      <a:cubicBezTo>
                        <a:pt x="13909" y="86375"/>
                        <a:pt x="14271" y="86738"/>
                        <a:pt x="14634" y="87222"/>
                      </a:cubicBezTo>
                      <a:cubicBezTo>
                        <a:pt x="18142" y="92061"/>
                        <a:pt x="23221" y="94601"/>
                        <a:pt x="28543" y="96658"/>
                      </a:cubicBezTo>
                      <a:cubicBezTo>
                        <a:pt x="29631" y="97021"/>
                        <a:pt x="30599" y="97625"/>
                        <a:pt x="31687" y="97989"/>
                      </a:cubicBezTo>
                      <a:cubicBezTo>
                        <a:pt x="33623" y="98714"/>
                        <a:pt x="35558" y="99561"/>
                        <a:pt x="37614" y="99924"/>
                      </a:cubicBezTo>
                      <a:cubicBezTo>
                        <a:pt x="42331" y="100529"/>
                        <a:pt x="47168" y="100771"/>
                        <a:pt x="51885" y="101255"/>
                      </a:cubicBezTo>
                      <a:cubicBezTo>
                        <a:pt x="52490" y="100892"/>
                        <a:pt x="53095" y="100408"/>
                        <a:pt x="53699" y="100287"/>
                      </a:cubicBezTo>
                      <a:cubicBezTo>
                        <a:pt x="55876" y="100166"/>
                        <a:pt x="58054" y="100166"/>
                        <a:pt x="60230" y="100045"/>
                      </a:cubicBezTo>
                      <a:cubicBezTo>
                        <a:pt x="60472" y="99924"/>
                        <a:pt x="60835" y="99924"/>
                        <a:pt x="61077" y="100045"/>
                      </a:cubicBezTo>
                      <a:cubicBezTo>
                        <a:pt x="62045" y="98714"/>
                        <a:pt x="63496" y="99077"/>
                        <a:pt x="64826" y="98956"/>
                      </a:cubicBezTo>
                      <a:cubicBezTo>
                        <a:pt x="65552" y="97504"/>
                        <a:pt x="67003" y="97868"/>
                        <a:pt x="68213" y="97747"/>
                      </a:cubicBezTo>
                      <a:cubicBezTo>
                        <a:pt x="68213" y="97747"/>
                        <a:pt x="68213" y="97747"/>
                        <a:pt x="68213" y="97747"/>
                      </a:cubicBezTo>
                      <a:cubicBezTo>
                        <a:pt x="68576" y="97504"/>
                        <a:pt x="69059" y="97142"/>
                        <a:pt x="69422" y="96899"/>
                      </a:cubicBezTo>
                      <a:cubicBezTo>
                        <a:pt x="69664" y="96658"/>
                        <a:pt x="70027" y="96658"/>
                        <a:pt x="70390" y="96658"/>
                      </a:cubicBezTo>
                      <a:cubicBezTo>
                        <a:pt x="72325" y="95448"/>
                        <a:pt x="73897" y="93512"/>
                        <a:pt x="76316" y="93150"/>
                      </a:cubicBezTo>
                      <a:cubicBezTo>
                        <a:pt x="76316" y="93150"/>
                        <a:pt x="76316" y="93150"/>
                        <a:pt x="76316" y="93150"/>
                      </a:cubicBezTo>
                      <a:cubicBezTo>
                        <a:pt x="76679" y="92786"/>
                        <a:pt x="77163" y="92424"/>
                        <a:pt x="77526" y="92182"/>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74" name="Google Shape;274;p12"/>
                <p:cNvSpPr/>
                <p:nvPr/>
              </p:nvSpPr>
              <p:spPr>
                <a:xfrm>
                  <a:off x="5898463" y="5149246"/>
                  <a:ext cx="344000" cy="467721"/>
                </a:xfrm>
                <a:custGeom>
                  <a:avLst/>
                  <a:gdLst/>
                  <a:ahLst/>
                  <a:cxnLst/>
                  <a:rect l="l" t="t" r="r" b="b"/>
                  <a:pathLst>
                    <a:path w="344000" h="467721" extrusionOk="0">
                      <a:moveTo>
                        <a:pt x="342670" y="182428"/>
                      </a:moveTo>
                      <a:cubicBezTo>
                        <a:pt x="342670" y="181823"/>
                        <a:pt x="342065" y="181218"/>
                        <a:pt x="341703" y="180614"/>
                      </a:cubicBezTo>
                      <a:cubicBezTo>
                        <a:pt x="341703" y="180130"/>
                        <a:pt x="341582" y="179767"/>
                        <a:pt x="341461" y="179283"/>
                      </a:cubicBezTo>
                      <a:cubicBezTo>
                        <a:pt x="341219" y="178920"/>
                        <a:pt x="340856" y="178436"/>
                        <a:pt x="340614" y="178074"/>
                      </a:cubicBezTo>
                      <a:cubicBezTo>
                        <a:pt x="340735" y="176743"/>
                        <a:pt x="340009" y="175654"/>
                        <a:pt x="339284" y="174686"/>
                      </a:cubicBezTo>
                      <a:cubicBezTo>
                        <a:pt x="338921" y="174323"/>
                        <a:pt x="338558" y="173960"/>
                        <a:pt x="338316" y="173597"/>
                      </a:cubicBezTo>
                      <a:lnTo>
                        <a:pt x="338316" y="173597"/>
                      </a:lnTo>
                      <a:cubicBezTo>
                        <a:pt x="337832" y="170573"/>
                        <a:pt x="335776" y="168396"/>
                        <a:pt x="334809" y="165613"/>
                      </a:cubicBezTo>
                      <a:cubicBezTo>
                        <a:pt x="334446" y="165250"/>
                        <a:pt x="334204" y="164766"/>
                        <a:pt x="333841" y="164403"/>
                      </a:cubicBezTo>
                      <a:cubicBezTo>
                        <a:pt x="333599" y="164040"/>
                        <a:pt x="333478" y="163798"/>
                        <a:pt x="333599" y="163315"/>
                      </a:cubicBezTo>
                      <a:cubicBezTo>
                        <a:pt x="333357" y="162831"/>
                        <a:pt x="332995" y="162467"/>
                        <a:pt x="332753" y="161984"/>
                      </a:cubicBezTo>
                      <a:cubicBezTo>
                        <a:pt x="332511" y="161742"/>
                        <a:pt x="332390" y="161379"/>
                        <a:pt x="332511" y="161016"/>
                      </a:cubicBezTo>
                      <a:cubicBezTo>
                        <a:pt x="332148" y="161016"/>
                        <a:pt x="331785" y="160774"/>
                        <a:pt x="331422" y="160774"/>
                      </a:cubicBezTo>
                      <a:cubicBezTo>
                        <a:pt x="331422" y="160411"/>
                        <a:pt x="331422" y="160048"/>
                        <a:pt x="331422" y="159685"/>
                      </a:cubicBezTo>
                      <a:lnTo>
                        <a:pt x="331422" y="159685"/>
                      </a:lnTo>
                      <a:cubicBezTo>
                        <a:pt x="331180" y="159685"/>
                        <a:pt x="330817" y="159685"/>
                        <a:pt x="330576" y="159564"/>
                      </a:cubicBezTo>
                      <a:cubicBezTo>
                        <a:pt x="330455" y="158838"/>
                        <a:pt x="330334" y="158113"/>
                        <a:pt x="330213" y="157387"/>
                      </a:cubicBezTo>
                      <a:cubicBezTo>
                        <a:pt x="329487" y="156177"/>
                        <a:pt x="328761" y="154967"/>
                        <a:pt x="328036" y="153758"/>
                      </a:cubicBezTo>
                      <a:cubicBezTo>
                        <a:pt x="327673" y="153394"/>
                        <a:pt x="327431" y="153032"/>
                        <a:pt x="327068" y="152669"/>
                      </a:cubicBezTo>
                      <a:cubicBezTo>
                        <a:pt x="326826" y="152427"/>
                        <a:pt x="326705" y="152064"/>
                        <a:pt x="326705" y="151701"/>
                      </a:cubicBezTo>
                      <a:cubicBezTo>
                        <a:pt x="326343" y="151217"/>
                        <a:pt x="325980" y="150733"/>
                        <a:pt x="325617" y="150250"/>
                      </a:cubicBezTo>
                      <a:cubicBezTo>
                        <a:pt x="324891" y="149040"/>
                        <a:pt x="324045" y="147951"/>
                        <a:pt x="323319" y="146741"/>
                      </a:cubicBezTo>
                      <a:cubicBezTo>
                        <a:pt x="322956" y="146378"/>
                        <a:pt x="322714" y="146016"/>
                        <a:pt x="322351" y="145652"/>
                      </a:cubicBezTo>
                      <a:cubicBezTo>
                        <a:pt x="322110" y="145411"/>
                        <a:pt x="321989" y="145047"/>
                        <a:pt x="322110" y="144685"/>
                      </a:cubicBezTo>
                      <a:cubicBezTo>
                        <a:pt x="321747" y="144201"/>
                        <a:pt x="321505" y="143717"/>
                        <a:pt x="321142" y="143354"/>
                      </a:cubicBezTo>
                      <a:cubicBezTo>
                        <a:pt x="318844" y="141055"/>
                        <a:pt x="317876" y="138031"/>
                        <a:pt x="316425" y="135369"/>
                      </a:cubicBezTo>
                      <a:cubicBezTo>
                        <a:pt x="316062" y="135007"/>
                        <a:pt x="315820" y="134523"/>
                        <a:pt x="315458" y="134160"/>
                      </a:cubicBezTo>
                      <a:cubicBezTo>
                        <a:pt x="315216" y="133918"/>
                        <a:pt x="315216" y="133555"/>
                        <a:pt x="315216" y="133192"/>
                      </a:cubicBezTo>
                      <a:cubicBezTo>
                        <a:pt x="314853" y="132708"/>
                        <a:pt x="314490" y="132224"/>
                        <a:pt x="314248" y="131861"/>
                      </a:cubicBezTo>
                      <a:lnTo>
                        <a:pt x="314248" y="131861"/>
                      </a:lnTo>
                      <a:cubicBezTo>
                        <a:pt x="314006" y="131499"/>
                        <a:pt x="313643" y="131135"/>
                        <a:pt x="313402" y="130773"/>
                      </a:cubicBezTo>
                      <a:cubicBezTo>
                        <a:pt x="310620" y="126055"/>
                        <a:pt x="307838" y="121457"/>
                        <a:pt x="305056" y="116740"/>
                      </a:cubicBezTo>
                      <a:cubicBezTo>
                        <a:pt x="304814" y="116377"/>
                        <a:pt x="304452" y="116014"/>
                        <a:pt x="304210" y="115651"/>
                      </a:cubicBezTo>
                      <a:cubicBezTo>
                        <a:pt x="304210" y="115288"/>
                        <a:pt x="303968" y="114804"/>
                        <a:pt x="303847" y="114441"/>
                      </a:cubicBezTo>
                      <a:cubicBezTo>
                        <a:pt x="303605" y="114078"/>
                        <a:pt x="303242" y="113715"/>
                        <a:pt x="303000" y="113353"/>
                      </a:cubicBezTo>
                      <a:cubicBezTo>
                        <a:pt x="301791" y="111780"/>
                        <a:pt x="300581" y="110207"/>
                        <a:pt x="299251" y="108634"/>
                      </a:cubicBezTo>
                      <a:cubicBezTo>
                        <a:pt x="299130" y="108271"/>
                        <a:pt x="299009" y="107788"/>
                        <a:pt x="298888" y="107424"/>
                      </a:cubicBezTo>
                      <a:cubicBezTo>
                        <a:pt x="298646" y="107062"/>
                        <a:pt x="298404" y="106820"/>
                        <a:pt x="298162" y="106457"/>
                      </a:cubicBezTo>
                      <a:cubicBezTo>
                        <a:pt x="298162" y="106094"/>
                        <a:pt x="298162" y="105731"/>
                        <a:pt x="298162" y="105247"/>
                      </a:cubicBezTo>
                      <a:cubicBezTo>
                        <a:pt x="297800" y="104884"/>
                        <a:pt x="297558" y="104400"/>
                        <a:pt x="297195" y="104037"/>
                      </a:cubicBezTo>
                      <a:cubicBezTo>
                        <a:pt x="296953" y="103795"/>
                        <a:pt x="296953" y="103433"/>
                        <a:pt x="296953" y="103070"/>
                      </a:cubicBezTo>
                      <a:cubicBezTo>
                        <a:pt x="296590" y="102585"/>
                        <a:pt x="296348" y="102102"/>
                        <a:pt x="295985" y="101739"/>
                      </a:cubicBezTo>
                      <a:lnTo>
                        <a:pt x="295985" y="101739"/>
                      </a:lnTo>
                      <a:cubicBezTo>
                        <a:pt x="295623" y="101739"/>
                        <a:pt x="295260" y="101618"/>
                        <a:pt x="294897" y="101497"/>
                      </a:cubicBezTo>
                      <a:cubicBezTo>
                        <a:pt x="294897" y="101255"/>
                        <a:pt x="294897" y="100892"/>
                        <a:pt x="295139" y="100650"/>
                      </a:cubicBezTo>
                      <a:cubicBezTo>
                        <a:pt x="294292" y="99077"/>
                        <a:pt x="293325" y="97505"/>
                        <a:pt x="292478" y="95932"/>
                      </a:cubicBezTo>
                      <a:cubicBezTo>
                        <a:pt x="291389" y="95569"/>
                        <a:pt x="291269" y="94602"/>
                        <a:pt x="291148" y="93755"/>
                      </a:cubicBezTo>
                      <a:cubicBezTo>
                        <a:pt x="288487" y="89883"/>
                        <a:pt x="285826" y="86012"/>
                        <a:pt x="283286" y="82020"/>
                      </a:cubicBezTo>
                      <a:cubicBezTo>
                        <a:pt x="282682" y="81052"/>
                        <a:pt x="282440" y="79964"/>
                        <a:pt x="281956" y="78875"/>
                      </a:cubicBezTo>
                      <a:cubicBezTo>
                        <a:pt x="281593" y="78391"/>
                        <a:pt x="281230" y="77907"/>
                        <a:pt x="280988" y="77423"/>
                      </a:cubicBezTo>
                      <a:lnTo>
                        <a:pt x="280988" y="77423"/>
                      </a:lnTo>
                      <a:cubicBezTo>
                        <a:pt x="280746" y="77060"/>
                        <a:pt x="280384" y="76697"/>
                        <a:pt x="280142" y="76335"/>
                      </a:cubicBezTo>
                      <a:cubicBezTo>
                        <a:pt x="279295" y="75246"/>
                        <a:pt x="278328" y="74036"/>
                        <a:pt x="277481" y="72947"/>
                      </a:cubicBezTo>
                      <a:cubicBezTo>
                        <a:pt x="276755" y="71374"/>
                        <a:pt x="275909" y="69802"/>
                        <a:pt x="275183" y="68108"/>
                      </a:cubicBezTo>
                      <a:cubicBezTo>
                        <a:pt x="274941" y="67745"/>
                        <a:pt x="274578" y="67383"/>
                        <a:pt x="274336" y="67019"/>
                      </a:cubicBezTo>
                      <a:cubicBezTo>
                        <a:pt x="274336" y="66657"/>
                        <a:pt x="274094" y="66293"/>
                        <a:pt x="273973" y="65931"/>
                      </a:cubicBezTo>
                      <a:cubicBezTo>
                        <a:pt x="273611" y="65931"/>
                        <a:pt x="273248" y="65931"/>
                        <a:pt x="273006" y="65810"/>
                      </a:cubicBezTo>
                      <a:cubicBezTo>
                        <a:pt x="273006" y="65447"/>
                        <a:pt x="273006" y="65084"/>
                        <a:pt x="273006" y="64721"/>
                      </a:cubicBezTo>
                      <a:cubicBezTo>
                        <a:pt x="272764" y="64479"/>
                        <a:pt x="272643" y="64116"/>
                        <a:pt x="272643" y="63753"/>
                      </a:cubicBezTo>
                      <a:cubicBezTo>
                        <a:pt x="271313" y="62906"/>
                        <a:pt x="270345" y="61818"/>
                        <a:pt x="270345" y="60124"/>
                      </a:cubicBezTo>
                      <a:lnTo>
                        <a:pt x="270345" y="60124"/>
                      </a:lnTo>
                      <a:cubicBezTo>
                        <a:pt x="269982" y="59761"/>
                        <a:pt x="269740" y="59277"/>
                        <a:pt x="269378" y="58914"/>
                      </a:cubicBezTo>
                      <a:cubicBezTo>
                        <a:pt x="267442" y="56253"/>
                        <a:pt x="265386" y="53471"/>
                        <a:pt x="263451" y="50809"/>
                      </a:cubicBezTo>
                      <a:cubicBezTo>
                        <a:pt x="263451" y="50446"/>
                        <a:pt x="263451" y="50083"/>
                        <a:pt x="263451" y="49599"/>
                      </a:cubicBezTo>
                      <a:cubicBezTo>
                        <a:pt x="263209" y="49237"/>
                        <a:pt x="262847" y="48752"/>
                        <a:pt x="262605" y="48389"/>
                      </a:cubicBezTo>
                      <a:lnTo>
                        <a:pt x="262605" y="48147"/>
                      </a:lnTo>
                      <a:cubicBezTo>
                        <a:pt x="262000" y="47906"/>
                        <a:pt x="261637" y="47542"/>
                        <a:pt x="261153" y="47301"/>
                      </a:cubicBezTo>
                      <a:cubicBezTo>
                        <a:pt x="261153" y="46938"/>
                        <a:pt x="261153" y="46575"/>
                        <a:pt x="261153" y="46091"/>
                      </a:cubicBezTo>
                      <a:lnTo>
                        <a:pt x="261153" y="46091"/>
                      </a:lnTo>
                      <a:cubicBezTo>
                        <a:pt x="260911" y="45728"/>
                        <a:pt x="260549" y="45365"/>
                        <a:pt x="260307" y="45002"/>
                      </a:cubicBezTo>
                      <a:cubicBezTo>
                        <a:pt x="259460" y="44155"/>
                        <a:pt x="258613" y="43308"/>
                        <a:pt x="257767" y="42462"/>
                      </a:cubicBezTo>
                      <a:lnTo>
                        <a:pt x="257767" y="42462"/>
                      </a:lnTo>
                      <a:cubicBezTo>
                        <a:pt x="257404" y="40042"/>
                        <a:pt x="255348" y="38833"/>
                        <a:pt x="254139" y="36897"/>
                      </a:cubicBezTo>
                      <a:cubicBezTo>
                        <a:pt x="251720" y="33873"/>
                        <a:pt x="249301" y="30848"/>
                        <a:pt x="246882" y="27824"/>
                      </a:cubicBezTo>
                      <a:cubicBezTo>
                        <a:pt x="246156" y="26977"/>
                        <a:pt x="245551" y="26130"/>
                        <a:pt x="244826" y="25162"/>
                      </a:cubicBezTo>
                      <a:cubicBezTo>
                        <a:pt x="244463" y="24800"/>
                        <a:pt x="244100" y="24437"/>
                        <a:pt x="243737" y="24074"/>
                      </a:cubicBezTo>
                      <a:lnTo>
                        <a:pt x="243737" y="24074"/>
                      </a:lnTo>
                      <a:cubicBezTo>
                        <a:pt x="243374" y="23590"/>
                        <a:pt x="243012" y="23227"/>
                        <a:pt x="242649" y="22864"/>
                      </a:cubicBezTo>
                      <a:cubicBezTo>
                        <a:pt x="238416" y="19477"/>
                        <a:pt x="234062" y="15969"/>
                        <a:pt x="229829" y="12581"/>
                      </a:cubicBezTo>
                      <a:cubicBezTo>
                        <a:pt x="228861" y="12097"/>
                        <a:pt x="227773" y="11735"/>
                        <a:pt x="226805" y="11130"/>
                      </a:cubicBezTo>
                      <a:cubicBezTo>
                        <a:pt x="225233" y="10162"/>
                        <a:pt x="223781" y="8952"/>
                        <a:pt x="221725" y="8831"/>
                      </a:cubicBezTo>
                      <a:cubicBezTo>
                        <a:pt x="221362" y="7742"/>
                        <a:pt x="220395" y="7742"/>
                        <a:pt x="219427" y="7621"/>
                      </a:cubicBezTo>
                      <a:cubicBezTo>
                        <a:pt x="218943" y="6532"/>
                        <a:pt x="217976" y="6532"/>
                        <a:pt x="217008" y="6654"/>
                      </a:cubicBezTo>
                      <a:cubicBezTo>
                        <a:pt x="216283" y="5081"/>
                        <a:pt x="214831" y="5444"/>
                        <a:pt x="213622" y="5444"/>
                      </a:cubicBezTo>
                      <a:lnTo>
                        <a:pt x="213622" y="5444"/>
                      </a:lnTo>
                      <a:cubicBezTo>
                        <a:pt x="213138" y="4355"/>
                        <a:pt x="212292" y="4355"/>
                        <a:pt x="211324" y="4476"/>
                      </a:cubicBezTo>
                      <a:cubicBezTo>
                        <a:pt x="210840" y="4113"/>
                        <a:pt x="210356" y="3629"/>
                        <a:pt x="209873" y="3267"/>
                      </a:cubicBezTo>
                      <a:lnTo>
                        <a:pt x="209389" y="3267"/>
                      </a:lnTo>
                      <a:cubicBezTo>
                        <a:pt x="209389" y="3267"/>
                        <a:pt x="209026" y="3267"/>
                        <a:pt x="209026" y="3267"/>
                      </a:cubicBezTo>
                      <a:cubicBezTo>
                        <a:pt x="207817" y="3267"/>
                        <a:pt x="206728" y="3267"/>
                        <a:pt x="205519" y="3267"/>
                      </a:cubicBezTo>
                      <a:cubicBezTo>
                        <a:pt x="205519" y="2903"/>
                        <a:pt x="205519" y="2541"/>
                        <a:pt x="205277" y="2298"/>
                      </a:cubicBezTo>
                      <a:cubicBezTo>
                        <a:pt x="204188" y="2298"/>
                        <a:pt x="203100" y="2298"/>
                        <a:pt x="202011" y="2298"/>
                      </a:cubicBezTo>
                      <a:cubicBezTo>
                        <a:pt x="200923" y="2298"/>
                        <a:pt x="199834" y="2057"/>
                        <a:pt x="198746" y="1936"/>
                      </a:cubicBezTo>
                      <a:cubicBezTo>
                        <a:pt x="196932" y="605"/>
                        <a:pt x="195117" y="363"/>
                        <a:pt x="193303" y="1936"/>
                      </a:cubicBezTo>
                      <a:cubicBezTo>
                        <a:pt x="193061" y="1936"/>
                        <a:pt x="192819" y="1936"/>
                        <a:pt x="192699" y="1694"/>
                      </a:cubicBezTo>
                      <a:cubicBezTo>
                        <a:pt x="192094" y="1210"/>
                        <a:pt x="191610" y="726"/>
                        <a:pt x="190643" y="0"/>
                      </a:cubicBezTo>
                      <a:lnTo>
                        <a:pt x="151335" y="0"/>
                      </a:lnTo>
                      <a:cubicBezTo>
                        <a:pt x="151093" y="242"/>
                        <a:pt x="150852" y="605"/>
                        <a:pt x="150489" y="726"/>
                      </a:cubicBezTo>
                      <a:cubicBezTo>
                        <a:pt x="147949" y="1210"/>
                        <a:pt x="145409" y="1572"/>
                        <a:pt x="142869" y="1936"/>
                      </a:cubicBezTo>
                      <a:cubicBezTo>
                        <a:pt x="141781" y="1936"/>
                        <a:pt x="140692" y="2177"/>
                        <a:pt x="139604" y="2298"/>
                      </a:cubicBezTo>
                      <a:cubicBezTo>
                        <a:pt x="138394" y="3992"/>
                        <a:pt x="136459" y="3145"/>
                        <a:pt x="134887" y="3629"/>
                      </a:cubicBezTo>
                      <a:cubicBezTo>
                        <a:pt x="134040" y="4839"/>
                        <a:pt x="132710" y="4476"/>
                        <a:pt x="131500" y="4597"/>
                      </a:cubicBezTo>
                      <a:cubicBezTo>
                        <a:pt x="130654" y="6049"/>
                        <a:pt x="129202" y="5565"/>
                        <a:pt x="127993" y="5928"/>
                      </a:cubicBezTo>
                      <a:cubicBezTo>
                        <a:pt x="126300" y="7137"/>
                        <a:pt x="124244" y="7621"/>
                        <a:pt x="122309" y="8105"/>
                      </a:cubicBezTo>
                      <a:cubicBezTo>
                        <a:pt x="121825" y="8347"/>
                        <a:pt x="121462" y="8710"/>
                        <a:pt x="120978" y="8952"/>
                      </a:cubicBezTo>
                      <a:cubicBezTo>
                        <a:pt x="120615" y="9194"/>
                        <a:pt x="120253" y="9315"/>
                        <a:pt x="119890" y="9194"/>
                      </a:cubicBezTo>
                      <a:cubicBezTo>
                        <a:pt x="119527" y="9557"/>
                        <a:pt x="119043" y="9799"/>
                        <a:pt x="118680" y="10162"/>
                      </a:cubicBezTo>
                      <a:cubicBezTo>
                        <a:pt x="118438" y="10404"/>
                        <a:pt x="118076" y="10525"/>
                        <a:pt x="117713" y="10525"/>
                      </a:cubicBezTo>
                      <a:cubicBezTo>
                        <a:pt x="116866" y="11855"/>
                        <a:pt x="115778" y="12823"/>
                        <a:pt x="114084" y="12823"/>
                      </a:cubicBezTo>
                      <a:cubicBezTo>
                        <a:pt x="114084" y="12823"/>
                        <a:pt x="114084" y="12823"/>
                        <a:pt x="114084" y="12823"/>
                      </a:cubicBezTo>
                      <a:cubicBezTo>
                        <a:pt x="113721" y="13186"/>
                        <a:pt x="113238" y="13549"/>
                        <a:pt x="112875" y="13912"/>
                      </a:cubicBezTo>
                      <a:lnTo>
                        <a:pt x="112875" y="13912"/>
                      </a:lnTo>
                      <a:cubicBezTo>
                        <a:pt x="112512" y="14275"/>
                        <a:pt x="112149" y="14638"/>
                        <a:pt x="111665" y="15001"/>
                      </a:cubicBezTo>
                      <a:lnTo>
                        <a:pt x="111665" y="15001"/>
                      </a:lnTo>
                      <a:cubicBezTo>
                        <a:pt x="111303" y="15364"/>
                        <a:pt x="110940" y="15727"/>
                        <a:pt x="110698" y="15969"/>
                      </a:cubicBezTo>
                      <a:cubicBezTo>
                        <a:pt x="109972" y="16453"/>
                        <a:pt x="109247" y="16936"/>
                        <a:pt x="108521" y="17420"/>
                      </a:cubicBezTo>
                      <a:cubicBezTo>
                        <a:pt x="108158" y="17783"/>
                        <a:pt x="107674" y="18146"/>
                        <a:pt x="107312" y="18509"/>
                      </a:cubicBezTo>
                      <a:lnTo>
                        <a:pt x="107312" y="18509"/>
                      </a:lnTo>
                      <a:cubicBezTo>
                        <a:pt x="106949" y="18872"/>
                        <a:pt x="106465" y="19235"/>
                        <a:pt x="106102" y="19477"/>
                      </a:cubicBezTo>
                      <a:lnTo>
                        <a:pt x="106102" y="19477"/>
                      </a:lnTo>
                      <a:cubicBezTo>
                        <a:pt x="105739" y="19961"/>
                        <a:pt x="105376" y="20323"/>
                        <a:pt x="105014" y="20687"/>
                      </a:cubicBezTo>
                      <a:lnTo>
                        <a:pt x="105014" y="20687"/>
                      </a:lnTo>
                      <a:cubicBezTo>
                        <a:pt x="104651" y="21170"/>
                        <a:pt x="104288" y="21413"/>
                        <a:pt x="103925" y="21775"/>
                      </a:cubicBezTo>
                      <a:lnTo>
                        <a:pt x="103804" y="21775"/>
                      </a:lnTo>
                      <a:cubicBezTo>
                        <a:pt x="103441" y="22259"/>
                        <a:pt x="103078" y="22622"/>
                        <a:pt x="102716" y="22985"/>
                      </a:cubicBezTo>
                      <a:lnTo>
                        <a:pt x="102716" y="22985"/>
                      </a:lnTo>
                      <a:cubicBezTo>
                        <a:pt x="102353" y="23469"/>
                        <a:pt x="101990" y="23832"/>
                        <a:pt x="101748" y="24316"/>
                      </a:cubicBezTo>
                      <a:cubicBezTo>
                        <a:pt x="100660" y="25526"/>
                        <a:pt x="99571" y="26735"/>
                        <a:pt x="98482" y="27945"/>
                      </a:cubicBezTo>
                      <a:cubicBezTo>
                        <a:pt x="98241" y="28792"/>
                        <a:pt x="98241" y="29881"/>
                        <a:pt x="97031" y="30001"/>
                      </a:cubicBezTo>
                      <a:cubicBezTo>
                        <a:pt x="96668" y="30486"/>
                        <a:pt x="96306" y="30848"/>
                        <a:pt x="95943" y="31332"/>
                      </a:cubicBezTo>
                      <a:cubicBezTo>
                        <a:pt x="95580" y="31816"/>
                        <a:pt x="95217" y="32179"/>
                        <a:pt x="94854" y="32663"/>
                      </a:cubicBezTo>
                      <a:cubicBezTo>
                        <a:pt x="94491" y="33026"/>
                        <a:pt x="94128" y="33389"/>
                        <a:pt x="93887" y="33752"/>
                      </a:cubicBezTo>
                      <a:cubicBezTo>
                        <a:pt x="93645" y="34599"/>
                        <a:pt x="93645" y="35687"/>
                        <a:pt x="92435" y="35808"/>
                      </a:cubicBezTo>
                      <a:lnTo>
                        <a:pt x="92435" y="35808"/>
                      </a:lnTo>
                      <a:cubicBezTo>
                        <a:pt x="92072" y="36292"/>
                        <a:pt x="91831" y="36655"/>
                        <a:pt x="91468" y="37139"/>
                      </a:cubicBezTo>
                      <a:lnTo>
                        <a:pt x="91468" y="37139"/>
                      </a:lnTo>
                      <a:cubicBezTo>
                        <a:pt x="91105" y="37623"/>
                        <a:pt x="90863" y="37986"/>
                        <a:pt x="90500" y="38469"/>
                      </a:cubicBezTo>
                      <a:cubicBezTo>
                        <a:pt x="90500" y="38469"/>
                        <a:pt x="90500" y="38469"/>
                        <a:pt x="90500" y="38469"/>
                      </a:cubicBezTo>
                      <a:cubicBezTo>
                        <a:pt x="90137" y="38833"/>
                        <a:pt x="89774" y="39316"/>
                        <a:pt x="89412" y="39679"/>
                      </a:cubicBezTo>
                      <a:cubicBezTo>
                        <a:pt x="89412" y="39679"/>
                        <a:pt x="89412" y="39679"/>
                        <a:pt x="89412" y="39679"/>
                      </a:cubicBezTo>
                      <a:cubicBezTo>
                        <a:pt x="89412" y="40647"/>
                        <a:pt x="89412" y="41615"/>
                        <a:pt x="88202" y="41978"/>
                      </a:cubicBezTo>
                      <a:cubicBezTo>
                        <a:pt x="88202" y="41978"/>
                        <a:pt x="88202" y="41978"/>
                        <a:pt x="88202" y="41978"/>
                      </a:cubicBezTo>
                      <a:cubicBezTo>
                        <a:pt x="87839" y="42462"/>
                        <a:pt x="87477" y="42946"/>
                        <a:pt x="87114" y="43429"/>
                      </a:cubicBezTo>
                      <a:lnTo>
                        <a:pt x="87114" y="43429"/>
                      </a:lnTo>
                      <a:cubicBezTo>
                        <a:pt x="87114" y="43672"/>
                        <a:pt x="87114" y="44034"/>
                        <a:pt x="86872" y="44277"/>
                      </a:cubicBezTo>
                      <a:cubicBezTo>
                        <a:pt x="86509" y="44760"/>
                        <a:pt x="86146" y="45123"/>
                        <a:pt x="85783" y="45607"/>
                      </a:cubicBezTo>
                      <a:cubicBezTo>
                        <a:pt x="85058" y="46696"/>
                        <a:pt x="84211" y="47906"/>
                        <a:pt x="83485" y="48994"/>
                      </a:cubicBezTo>
                      <a:cubicBezTo>
                        <a:pt x="81429" y="52261"/>
                        <a:pt x="79494" y="55527"/>
                        <a:pt x="77438" y="58672"/>
                      </a:cubicBezTo>
                      <a:cubicBezTo>
                        <a:pt x="72358" y="66536"/>
                        <a:pt x="67279" y="74399"/>
                        <a:pt x="62078" y="82262"/>
                      </a:cubicBezTo>
                      <a:cubicBezTo>
                        <a:pt x="56636" y="90609"/>
                        <a:pt x="50951" y="98715"/>
                        <a:pt x="45751" y="107183"/>
                      </a:cubicBezTo>
                      <a:cubicBezTo>
                        <a:pt x="35228" y="124119"/>
                        <a:pt x="24585" y="140934"/>
                        <a:pt x="13579" y="157508"/>
                      </a:cubicBezTo>
                      <a:cubicBezTo>
                        <a:pt x="9830" y="163193"/>
                        <a:pt x="5718" y="168879"/>
                        <a:pt x="2815" y="175170"/>
                      </a:cubicBezTo>
                      <a:cubicBezTo>
                        <a:pt x="880" y="179283"/>
                        <a:pt x="-208" y="183396"/>
                        <a:pt x="33" y="187872"/>
                      </a:cubicBezTo>
                      <a:cubicBezTo>
                        <a:pt x="275" y="192348"/>
                        <a:pt x="1969" y="195977"/>
                        <a:pt x="5113" y="199123"/>
                      </a:cubicBezTo>
                      <a:cubicBezTo>
                        <a:pt x="8016" y="202147"/>
                        <a:pt x="11523" y="203236"/>
                        <a:pt x="15635" y="202994"/>
                      </a:cubicBezTo>
                      <a:cubicBezTo>
                        <a:pt x="15998" y="202994"/>
                        <a:pt x="16361" y="202994"/>
                        <a:pt x="16845" y="202994"/>
                      </a:cubicBezTo>
                      <a:cubicBezTo>
                        <a:pt x="22045" y="203357"/>
                        <a:pt x="26278" y="201059"/>
                        <a:pt x="29423" y="197066"/>
                      </a:cubicBezTo>
                      <a:cubicBezTo>
                        <a:pt x="33898" y="191381"/>
                        <a:pt x="38373" y="185574"/>
                        <a:pt x="42485" y="179525"/>
                      </a:cubicBezTo>
                      <a:cubicBezTo>
                        <a:pt x="51072" y="166823"/>
                        <a:pt x="59175" y="153758"/>
                        <a:pt x="67762" y="141055"/>
                      </a:cubicBezTo>
                      <a:cubicBezTo>
                        <a:pt x="76229" y="128474"/>
                        <a:pt x="84332" y="115651"/>
                        <a:pt x="92193" y="102707"/>
                      </a:cubicBezTo>
                      <a:cubicBezTo>
                        <a:pt x="96668" y="95085"/>
                        <a:pt x="101264" y="87585"/>
                        <a:pt x="105860" y="80085"/>
                      </a:cubicBezTo>
                      <a:cubicBezTo>
                        <a:pt x="107674" y="77181"/>
                        <a:pt x="109126" y="73915"/>
                        <a:pt x="112754" y="71737"/>
                      </a:cubicBezTo>
                      <a:cubicBezTo>
                        <a:pt x="113843" y="71858"/>
                        <a:pt x="115294" y="72100"/>
                        <a:pt x="116745" y="72342"/>
                      </a:cubicBezTo>
                      <a:cubicBezTo>
                        <a:pt x="116866" y="72342"/>
                        <a:pt x="116987" y="72584"/>
                        <a:pt x="117108" y="72826"/>
                      </a:cubicBezTo>
                      <a:cubicBezTo>
                        <a:pt x="117108" y="75487"/>
                        <a:pt x="117592" y="78270"/>
                        <a:pt x="117108" y="80810"/>
                      </a:cubicBezTo>
                      <a:cubicBezTo>
                        <a:pt x="116261" y="84682"/>
                        <a:pt x="116382" y="88432"/>
                        <a:pt x="116382" y="92303"/>
                      </a:cubicBezTo>
                      <a:cubicBezTo>
                        <a:pt x="116382" y="99077"/>
                        <a:pt x="116382" y="105852"/>
                        <a:pt x="116382" y="112506"/>
                      </a:cubicBezTo>
                      <a:cubicBezTo>
                        <a:pt x="116382" y="198760"/>
                        <a:pt x="116382" y="285014"/>
                        <a:pt x="116382" y="371268"/>
                      </a:cubicBezTo>
                      <a:cubicBezTo>
                        <a:pt x="116382" y="395342"/>
                        <a:pt x="116382" y="419537"/>
                        <a:pt x="116382" y="443611"/>
                      </a:cubicBezTo>
                      <a:cubicBezTo>
                        <a:pt x="116382" y="450022"/>
                        <a:pt x="117592" y="455829"/>
                        <a:pt x="122671" y="460305"/>
                      </a:cubicBezTo>
                      <a:cubicBezTo>
                        <a:pt x="122913" y="460547"/>
                        <a:pt x="123034" y="461031"/>
                        <a:pt x="123155" y="461273"/>
                      </a:cubicBezTo>
                      <a:cubicBezTo>
                        <a:pt x="124365" y="461515"/>
                        <a:pt x="125090" y="462362"/>
                        <a:pt x="125574" y="463450"/>
                      </a:cubicBezTo>
                      <a:cubicBezTo>
                        <a:pt x="125816" y="463934"/>
                        <a:pt x="126300" y="464176"/>
                        <a:pt x="126663" y="464539"/>
                      </a:cubicBezTo>
                      <a:cubicBezTo>
                        <a:pt x="127025" y="464902"/>
                        <a:pt x="127509" y="465265"/>
                        <a:pt x="127872" y="465507"/>
                      </a:cubicBezTo>
                      <a:cubicBezTo>
                        <a:pt x="127872" y="465507"/>
                        <a:pt x="127872" y="465507"/>
                        <a:pt x="127872" y="465507"/>
                      </a:cubicBezTo>
                      <a:cubicBezTo>
                        <a:pt x="128356" y="465870"/>
                        <a:pt x="128719" y="466233"/>
                        <a:pt x="129202" y="466716"/>
                      </a:cubicBezTo>
                      <a:cubicBezTo>
                        <a:pt x="129565" y="466716"/>
                        <a:pt x="129807" y="466716"/>
                        <a:pt x="130170" y="466716"/>
                      </a:cubicBezTo>
                      <a:cubicBezTo>
                        <a:pt x="131984" y="466837"/>
                        <a:pt x="133919" y="466837"/>
                        <a:pt x="135734" y="467201"/>
                      </a:cubicBezTo>
                      <a:cubicBezTo>
                        <a:pt x="143111" y="468773"/>
                        <a:pt x="149400" y="466716"/>
                        <a:pt x="154964" y="461999"/>
                      </a:cubicBezTo>
                      <a:cubicBezTo>
                        <a:pt x="156536" y="460668"/>
                        <a:pt x="158592" y="459821"/>
                        <a:pt x="159076" y="457402"/>
                      </a:cubicBezTo>
                      <a:cubicBezTo>
                        <a:pt x="159076" y="456434"/>
                        <a:pt x="159076" y="455466"/>
                        <a:pt x="160043" y="454982"/>
                      </a:cubicBezTo>
                      <a:cubicBezTo>
                        <a:pt x="160164" y="450506"/>
                        <a:pt x="160406" y="446151"/>
                        <a:pt x="160406" y="441675"/>
                      </a:cubicBezTo>
                      <a:cubicBezTo>
                        <a:pt x="160406" y="376591"/>
                        <a:pt x="160406" y="311628"/>
                        <a:pt x="160406" y="246544"/>
                      </a:cubicBezTo>
                      <a:cubicBezTo>
                        <a:pt x="160406" y="243278"/>
                        <a:pt x="161132" y="240133"/>
                        <a:pt x="161858" y="236625"/>
                      </a:cubicBezTo>
                      <a:cubicBezTo>
                        <a:pt x="162825" y="235536"/>
                        <a:pt x="164035" y="234326"/>
                        <a:pt x="165002" y="233237"/>
                      </a:cubicBezTo>
                      <a:cubicBezTo>
                        <a:pt x="168389" y="231786"/>
                        <a:pt x="171533" y="231302"/>
                        <a:pt x="174799" y="231302"/>
                      </a:cubicBezTo>
                      <a:cubicBezTo>
                        <a:pt x="179636" y="231302"/>
                        <a:pt x="184716" y="234326"/>
                        <a:pt x="184595" y="240980"/>
                      </a:cubicBezTo>
                      <a:cubicBezTo>
                        <a:pt x="184474" y="250295"/>
                        <a:pt x="184595" y="259489"/>
                        <a:pt x="184595" y="268804"/>
                      </a:cubicBezTo>
                      <a:cubicBezTo>
                        <a:pt x="184595" y="304491"/>
                        <a:pt x="184716" y="340178"/>
                        <a:pt x="184837" y="375866"/>
                      </a:cubicBezTo>
                      <a:cubicBezTo>
                        <a:pt x="186288" y="392076"/>
                        <a:pt x="185442" y="408165"/>
                        <a:pt x="185684" y="424376"/>
                      </a:cubicBezTo>
                      <a:cubicBezTo>
                        <a:pt x="185684" y="433449"/>
                        <a:pt x="185684" y="442522"/>
                        <a:pt x="185684" y="451595"/>
                      </a:cubicBezTo>
                      <a:cubicBezTo>
                        <a:pt x="185805" y="451837"/>
                        <a:pt x="185926" y="452200"/>
                        <a:pt x="185684" y="452442"/>
                      </a:cubicBezTo>
                      <a:cubicBezTo>
                        <a:pt x="187014" y="453409"/>
                        <a:pt x="186772" y="454861"/>
                        <a:pt x="186772" y="456192"/>
                      </a:cubicBezTo>
                      <a:cubicBezTo>
                        <a:pt x="186893" y="456434"/>
                        <a:pt x="186893" y="456676"/>
                        <a:pt x="186772" y="457038"/>
                      </a:cubicBezTo>
                      <a:cubicBezTo>
                        <a:pt x="188103" y="457402"/>
                        <a:pt x="189191" y="458128"/>
                        <a:pt x="188949" y="459700"/>
                      </a:cubicBezTo>
                      <a:cubicBezTo>
                        <a:pt x="194392" y="466596"/>
                        <a:pt x="201648" y="468168"/>
                        <a:pt x="209994" y="467080"/>
                      </a:cubicBezTo>
                      <a:cubicBezTo>
                        <a:pt x="211082" y="466959"/>
                        <a:pt x="212171" y="466837"/>
                        <a:pt x="213259" y="466716"/>
                      </a:cubicBezTo>
                      <a:cubicBezTo>
                        <a:pt x="214106" y="466475"/>
                        <a:pt x="214831" y="466112"/>
                        <a:pt x="215678" y="465870"/>
                      </a:cubicBezTo>
                      <a:cubicBezTo>
                        <a:pt x="215920" y="466233"/>
                        <a:pt x="216041" y="466354"/>
                        <a:pt x="216162" y="466475"/>
                      </a:cubicBezTo>
                      <a:cubicBezTo>
                        <a:pt x="216041" y="466475"/>
                        <a:pt x="215799" y="466233"/>
                        <a:pt x="215678" y="465870"/>
                      </a:cubicBezTo>
                      <a:cubicBezTo>
                        <a:pt x="216041" y="465870"/>
                        <a:pt x="216404" y="465628"/>
                        <a:pt x="216767" y="465507"/>
                      </a:cubicBezTo>
                      <a:lnTo>
                        <a:pt x="216767" y="465507"/>
                      </a:lnTo>
                      <a:cubicBezTo>
                        <a:pt x="217129" y="465144"/>
                        <a:pt x="217492" y="464902"/>
                        <a:pt x="217855" y="464660"/>
                      </a:cubicBezTo>
                      <a:cubicBezTo>
                        <a:pt x="218218" y="464660"/>
                        <a:pt x="218702" y="464418"/>
                        <a:pt x="219065" y="464297"/>
                      </a:cubicBezTo>
                      <a:cubicBezTo>
                        <a:pt x="219427" y="463208"/>
                        <a:pt x="220395" y="463087"/>
                        <a:pt x="221362" y="463087"/>
                      </a:cubicBezTo>
                      <a:cubicBezTo>
                        <a:pt x="221362" y="463087"/>
                        <a:pt x="221362" y="463087"/>
                        <a:pt x="221362" y="463087"/>
                      </a:cubicBezTo>
                      <a:cubicBezTo>
                        <a:pt x="221725" y="462724"/>
                        <a:pt x="222088" y="462362"/>
                        <a:pt x="222572" y="461877"/>
                      </a:cubicBezTo>
                      <a:cubicBezTo>
                        <a:pt x="223660" y="460668"/>
                        <a:pt x="224749" y="459579"/>
                        <a:pt x="225717" y="458369"/>
                      </a:cubicBezTo>
                      <a:cubicBezTo>
                        <a:pt x="225958" y="457523"/>
                        <a:pt x="226079" y="456434"/>
                        <a:pt x="227168" y="456071"/>
                      </a:cubicBezTo>
                      <a:cubicBezTo>
                        <a:pt x="228740" y="450506"/>
                        <a:pt x="229829" y="444941"/>
                        <a:pt x="229345" y="439135"/>
                      </a:cubicBezTo>
                      <a:cubicBezTo>
                        <a:pt x="229345" y="437804"/>
                        <a:pt x="229103" y="436473"/>
                        <a:pt x="228861" y="435143"/>
                      </a:cubicBezTo>
                      <a:cubicBezTo>
                        <a:pt x="228377" y="432118"/>
                        <a:pt x="228256" y="429094"/>
                        <a:pt x="228861" y="425949"/>
                      </a:cubicBezTo>
                      <a:cubicBezTo>
                        <a:pt x="229103" y="424860"/>
                        <a:pt x="229345" y="423650"/>
                        <a:pt x="229224" y="422561"/>
                      </a:cubicBezTo>
                      <a:cubicBezTo>
                        <a:pt x="229103" y="420505"/>
                        <a:pt x="228498" y="418448"/>
                        <a:pt x="228498" y="416271"/>
                      </a:cubicBezTo>
                      <a:cubicBezTo>
                        <a:pt x="228498" y="414456"/>
                        <a:pt x="229103" y="412641"/>
                        <a:pt x="228498" y="410706"/>
                      </a:cubicBezTo>
                      <a:cubicBezTo>
                        <a:pt x="228014" y="409133"/>
                        <a:pt x="228014" y="407198"/>
                        <a:pt x="228498" y="405504"/>
                      </a:cubicBezTo>
                      <a:cubicBezTo>
                        <a:pt x="229587" y="401633"/>
                        <a:pt x="229224" y="397882"/>
                        <a:pt x="229224" y="394012"/>
                      </a:cubicBezTo>
                      <a:cubicBezTo>
                        <a:pt x="229224" y="297112"/>
                        <a:pt x="229224" y="200212"/>
                        <a:pt x="229345" y="103311"/>
                      </a:cubicBezTo>
                      <a:cubicBezTo>
                        <a:pt x="229345" y="97747"/>
                        <a:pt x="229345" y="92182"/>
                        <a:pt x="229466" y="86496"/>
                      </a:cubicBezTo>
                      <a:cubicBezTo>
                        <a:pt x="229466" y="84561"/>
                        <a:pt x="229466" y="82625"/>
                        <a:pt x="229345" y="80690"/>
                      </a:cubicBezTo>
                      <a:cubicBezTo>
                        <a:pt x="229345" y="80326"/>
                        <a:pt x="229345" y="79843"/>
                        <a:pt x="229345" y="79480"/>
                      </a:cubicBezTo>
                      <a:cubicBezTo>
                        <a:pt x="229103" y="78996"/>
                        <a:pt x="228740" y="78391"/>
                        <a:pt x="228619" y="77907"/>
                      </a:cubicBezTo>
                      <a:cubicBezTo>
                        <a:pt x="228135" y="76213"/>
                        <a:pt x="228135" y="74520"/>
                        <a:pt x="229466" y="72947"/>
                      </a:cubicBezTo>
                      <a:cubicBezTo>
                        <a:pt x="230675" y="71374"/>
                        <a:pt x="232247" y="71012"/>
                        <a:pt x="234424" y="71374"/>
                      </a:cubicBezTo>
                      <a:cubicBezTo>
                        <a:pt x="236360" y="72584"/>
                        <a:pt x="237811" y="74520"/>
                        <a:pt x="239141" y="76697"/>
                      </a:cubicBezTo>
                      <a:cubicBezTo>
                        <a:pt x="245189" y="87343"/>
                        <a:pt x="251236" y="97989"/>
                        <a:pt x="257525" y="108514"/>
                      </a:cubicBezTo>
                      <a:cubicBezTo>
                        <a:pt x="261395" y="115046"/>
                        <a:pt x="265628" y="121579"/>
                        <a:pt x="269619" y="127990"/>
                      </a:cubicBezTo>
                      <a:cubicBezTo>
                        <a:pt x="277844" y="141177"/>
                        <a:pt x="286068" y="154241"/>
                        <a:pt x="294413" y="167306"/>
                      </a:cubicBezTo>
                      <a:cubicBezTo>
                        <a:pt x="298162" y="173235"/>
                        <a:pt x="302154" y="179162"/>
                        <a:pt x="306024" y="185090"/>
                      </a:cubicBezTo>
                      <a:cubicBezTo>
                        <a:pt x="307959" y="188114"/>
                        <a:pt x="309773" y="191260"/>
                        <a:pt x="311587" y="194405"/>
                      </a:cubicBezTo>
                      <a:cubicBezTo>
                        <a:pt x="312071" y="195251"/>
                        <a:pt x="312434" y="196099"/>
                        <a:pt x="313039" y="196824"/>
                      </a:cubicBezTo>
                      <a:cubicBezTo>
                        <a:pt x="313764" y="197792"/>
                        <a:pt x="314611" y="198518"/>
                        <a:pt x="314490" y="198518"/>
                      </a:cubicBezTo>
                      <a:cubicBezTo>
                        <a:pt x="317756" y="200212"/>
                        <a:pt x="319932" y="201300"/>
                        <a:pt x="322110" y="202389"/>
                      </a:cubicBezTo>
                      <a:cubicBezTo>
                        <a:pt x="322351" y="202389"/>
                        <a:pt x="322472" y="202389"/>
                        <a:pt x="322714" y="202389"/>
                      </a:cubicBezTo>
                      <a:cubicBezTo>
                        <a:pt x="328399" y="204203"/>
                        <a:pt x="333115" y="202268"/>
                        <a:pt x="337228" y="198276"/>
                      </a:cubicBezTo>
                      <a:cubicBezTo>
                        <a:pt x="338679" y="196824"/>
                        <a:pt x="340251" y="195373"/>
                        <a:pt x="341703" y="193921"/>
                      </a:cubicBezTo>
                      <a:cubicBezTo>
                        <a:pt x="342307" y="192106"/>
                        <a:pt x="342912" y="190171"/>
                        <a:pt x="343396" y="188356"/>
                      </a:cubicBezTo>
                      <a:cubicBezTo>
                        <a:pt x="343033" y="187630"/>
                        <a:pt x="343396" y="187388"/>
                        <a:pt x="344000" y="187147"/>
                      </a:cubicBezTo>
                      <a:cubicBezTo>
                        <a:pt x="344000" y="185452"/>
                        <a:pt x="344000" y="183880"/>
                        <a:pt x="343759" y="182187"/>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75" name="Google Shape;275;p12"/>
              <p:cNvSpPr/>
              <p:nvPr/>
            </p:nvSpPr>
            <p:spPr>
              <a:xfrm>
                <a:off x="6118298" y="5178681"/>
                <a:ext cx="112964" cy="166509"/>
              </a:xfrm>
              <a:custGeom>
                <a:avLst/>
                <a:gdLst/>
                <a:ahLst/>
                <a:cxnLst/>
                <a:rect l="l" t="t" r="r" b="b"/>
                <a:pathLst>
                  <a:path w="112964" h="166509" extrusionOk="0">
                    <a:moveTo>
                      <a:pt x="112796" y="164970"/>
                    </a:moveTo>
                    <a:cubicBezTo>
                      <a:pt x="80625" y="117548"/>
                      <a:pt x="48454" y="70126"/>
                      <a:pt x="16283" y="22583"/>
                    </a:cubicBezTo>
                    <a:cubicBezTo>
                      <a:pt x="11807" y="16051"/>
                      <a:pt x="7333" y="9397"/>
                      <a:pt x="2858" y="2865"/>
                    </a:cubicBezTo>
                    <a:cubicBezTo>
                      <a:pt x="-1617" y="-3668"/>
                      <a:pt x="318" y="2865"/>
                      <a:pt x="1043" y="3953"/>
                    </a:cubicBezTo>
                    <a:cubicBezTo>
                      <a:pt x="33215" y="51375"/>
                      <a:pt x="65386" y="98797"/>
                      <a:pt x="97557" y="146339"/>
                    </a:cubicBezTo>
                    <a:cubicBezTo>
                      <a:pt x="102032" y="152872"/>
                      <a:pt x="106507" y="159526"/>
                      <a:pt x="110982" y="166058"/>
                    </a:cubicBezTo>
                    <a:cubicBezTo>
                      <a:pt x="111708" y="167147"/>
                      <a:pt x="113522" y="166058"/>
                      <a:pt x="112796" y="164970"/>
                    </a:cubicBezTo>
                    <a:lnTo>
                      <a:pt x="112796" y="164970"/>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76" name="Google Shape;276;p12"/>
              <p:cNvSpPr/>
              <p:nvPr/>
            </p:nvSpPr>
            <p:spPr>
              <a:xfrm>
                <a:off x="5905238" y="5180732"/>
                <a:ext cx="113887" cy="165833"/>
              </a:xfrm>
              <a:custGeom>
                <a:avLst/>
                <a:gdLst/>
                <a:ahLst/>
                <a:cxnLst/>
                <a:rect l="l" t="t" r="r" b="b"/>
                <a:pathLst>
                  <a:path w="113887" h="165833" extrusionOk="0">
                    <a:moveTo>
                      <a:pt x="3539" y="163403"/>
                    </a:moveTo>
                    <a:cubicBezTo>
                      <a:pt x="35831" y="115981"/>
                      <a:pt x="68002" y="68559"/>
                      <a:pt x="100295" y="21259"/>
                    </a:cubicBezTo>
                    <a:cubicBezTo>
                      <a:pt x="104770" y="14726"/>
                      <a:pt x="109244" y="8073"/>
                      <a:pt x="113720" y="1540"/>
                    </a:cubicBezTo>
                    <a:cubicBezTo>
                      <a:pt x="114445" y="451"/>
                      <a:pt x="112631" y="-638"/>
                      <a:pt x="111905" y="451"/>
                    </a:cubicBezTo>
                    <a:cubicBezTo>
                      <a:pt x="79613" y="47873"/>
                      <a:pt x="47442" y="95294"/>
                      <a:pt x="15150" y="142595"/>
                    </a:cubicBezTo>
                    <a:cubicBezTo>
                      <a:pt x="10674" y="149128"/>
                      <a:pt x="6200" y="155781"/>
                      <a:pt x="1725" y="162314"/>
                    </a:cubicBezTo>
                    <a:cubicBezTo>
                      <a:pt x="-2750" y="168847"/>
                      <a:pt x="2813" y="164491"/>
                      <a:pt x="3539" y="163403"/>
                    </a:cubicBezTo>
                    <a:lnTo>
                      <a:pt x="3539" y="163403"/>
                    </a:ln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77" name="Google Shape;277;p12"/>
              <p:cNvSpPr/>
              <p:nvPr/>
            </p:nvSpPr>
            <p:spPr>
              <a:xfrm>
                <a:off x="5772351" y="5318470"/>
                <a:ext cx="143451" cy="42337"/>
              </a:xfrm>
              <a:custGeom>
                <a:avLst/>
                <a:gdLst/>
                <a:ahLst/>
                <a:cxnLst/>
                <a:rect l="l" t="t" r="r" b="b"/>
                <a:pathLst>
                  <a:path w="143451" h="42337" extrusionOk="0">
                    <a:moveTo>
                      <a:pt x="38339" y="26996"/>
                    </a:moveTo>
                    <a:cubicBezTo>
                      <a:pt x="39549" y="26391"/>
                      <a:pt x="40879" y="26632"/>
                      <a:pt x="42089" y="26996"/>
                    </a:cubicBezTo>
                    <a:cubicBezTo>
                      <a:pt x="50313" y="28568"/>
                      <a:pt x="58537" y="30020"/>
                      <a:pt x="66761" y="31593"/>
                    </a:cubicBezTo>
                    <a:cubicBezTo>
                      <a:pt x="81880" y="34375"/>
                      <a:pt x="96877" y="37157"/>
                      <a:pt x="111995" y="39940"/>
                    </a:cubicBezTo>
                    <a:cubicBezTo>
                      <a:pt x="112358" y="39940"/>
                      <a:pt x="112600" y="39940"/>
                      <a:pt x="112963" y="40061"/>
                    </a:cubicBezTo>
                    <a:cubicBezTo>
                      <a:pt x="112963" y="40061"/>
                      <a:pt x="112963" y="40061"/>
                      <a:pt x="112963" y="40061"/>
                    </a:cubicBezTo>
                    <a:cubicBezTo>
                      <a:pt x="114898" y="40303"/>
                      <a:pt x="116954" y="40666"/>
                      <a:pt x="118889" y="40908"/>
                    </a:cubicBezTo>
                    <a:cubicBezTo>
                      <a:pt x="119614" y="40908"/>
                      <a:pt x="120461" y="40908"/>
                      <a:pt x="121187" y="41149"/>
                    </a:cubicBezTo>
                    <a:cubicBezTo>
                      <a:pt x="122275" y="41270"/>
                      <a:pt x="123364" y="41513"/>
                      <a:pt x="124573" y="41633"/>
                    </a:cubicBezTo>
                    <a:cubicBezTo>
                      <a:pt x="125178" y="41633"/>
                      <a:pt x="125904" y="41633"/>
                      <a:pt x="126508" y="41633"/>
                    </a:cubicBezTo>
                    <a:cubicBezTo>
                      <a:pt x="127476" y="41633"/>
                      <a:pt x="128443" y="41754"/>
                      <a:pt x="129290" y="41875"/>
                    </a:cubicBezTo>
                    <a:cubicBezTo>
                      <a:pt x="129653" y="41875"/>
                      <a:pt x="130137" y="41996"/>
                      <a:pt x="130500" y="41996"/>
                    </a:cubicBezTo>
                    <a:cubicBezTo>
                      <a:pt x="131225" y="41996"/>
                      <a:pt x="131951" y="41996"/>
                      <a:pt x="132556" y="42238"/>
                    </a:cubicBezTo>
                    <a:cubicBezTo>
                      <a:pt x="135700" y="42722"/>
                      <a:pt x="138361" y="41392"/>
                      <a:pt x="140659" y="39456"/>
                    </a:cubicBezTo>
                    <a:cubicBezTo>
                      <a:pt x="141143" y="39093"/>
                      <a:pt x="141505" y="38609"/>
                      <a:pt x="141868" y="38125"/>
                    </a:cubicBezTo>
                    <a:lnTo>
                      <a:pt x="141263" y="37520"/>
                    </a:lnTo>
                    <a:cubicBezTo>
                      <a:pt x="142715" y="35827"/>
                      <a:pt x="143561" y="33891"/>
                      <a:pt x="143441" y="31471"/>
                    </a:cubicBezTo>
                    <a:cubicBezTo>
                      <a:pt x="143199" y="28689"/>
                      <a:pt x="142231" y="26391"/>
                      <a:pt x="140175" y="24455"/>
                    </a:cubicBezTo>
                    <a:cubicBezTo>
                      <a:pt x="138119" y="22519"/>
                      <a:pt x="135700" y="21310"/>
                      <a:pt x="133039" y="20584"/>
                    </a:cubicBezTo>
                    <a:cubicBezTo>
                      <a:pt x="128806" y="19374"/>
                      <a:pt x="124573" y="19011"/>
                      <a:pt x="120219" y="18407"/>
                    </a:cubicBezTo>
                    <a:cubicBezTo>
                      <a:pt x="119856" y="18407"/>
                      <a:pt x="119493" y="18407"/>
                      <a:pt x="119131" y="18285"/>
                    </a:cubicBezTo>
                    <a:lnTo>
                      <a:pt x="117921" y="17197"/>
                    </a:lnTo>
                    <a:cubicBezTo>
                      <a:pt x="117921" y="17318"/>
                      <a:pt x="117921" y="17438"/>
                      <a:pt x="117921" y="17559"/>
                    </a:cubicBezTo>
                    <a:cubicBezTo>
                      <a:pt x="117679" y="17802"/>
                      <a:pt x="117558" y="17802"/>
                      <a:pt x="117316" y="18043"/>
                    </a:cubicBezTo>
                    <a:cubicBezTo>
                      <a:pt x="114293" y="17681"/>
                      <a:pt x="111269" y="17197"/>
                      <a:pt x="108246" y="16713"/>
                    </a:cubicBezTo>
                    <a:lnTo>
                      <a:pt x="108246" y="16713"/>
                    </a:lnTo>
                    <a:cubicBezTo>
                      <a:pt x="107399" y="16471"/>
                      <a:pt x="106552" y="16350"/>
                      <a:pt x="105706" y="16108"/>
                    </a:cubicBezTo>
                    <a:cubicBezTo>
                      <a:pt x="96514" y="14414"/>
                      <a:pt x="87443" y="12842"/>
                      <a:pt x="78251" y="11027"/>
                    </a:cubicBezTo>
                    <a:cubicBezTo>
                      <a:pt x="67003" y="8850"/>
                      <a:pt x="55876" y="6551"/>
                      <a:pt x="44629" y="4373"/>
                    </a:cubicBezTo>
                    <a:cubicBezTo>
                      <a:pt x="39791" y="3406"/>
                      <a:pt x="34953" y="2438"/>
                      <a:pt x="30115" y="1591"/>
                    </a:cubicBezTo>
                    <a:cubicBezTo>
                      <a:pt x="23584" y="502"/>
                      <a:pt x="17053" y="-344"/>
                      <a:pt x="10401" y="139"/>
                    </a:cubicBezTo>
                    <a:cubicBezTo>
                      <a:pt x="7499" y="382"/>
                      <a:pt x="4596" y="744"/>
                      <a:pt x="1693" y="1107"/>
                    </a:cubicBezTo>
                    <a:cubicBezTo>
                      <a:pt x="1088" y="1349"/>
                      <a:pt x="605" y="1591"/>
                      <a:pt x="0" y="1712"/>
                    </a:cubicBezTo>
                  </a:path>
                </a:pathLst>
              </a:custGeom>
              <a:solidFill>
                <a:srgbClr val="50B4D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278" name="Google Shape;278;p12"/>
            <p:cNvGrpSpPr/>
            <p:nvPr/>
          </p:nvGrpSpPr>
          <p:grpSpPr>
            <a:xfrm>
              <a:off x="6615687" y="5133568"/>
              <a:ext cx="269367" cy="473526"/>
              <a:chOff x="6615687" y="5133568"/>
              <a:chExt cx="269367" cy="473526"/>
            </a:xfrm>
          </p:grpSpPr>
          <p:sp>
            <p:nvSpPr>
              <p:cNvPr id="279" name="Google Shape;279;p12"/>
              <p:cNvSpPr/>
              <p:nvPr/>
            </p:nvSpPr>
            <p:spPr>
              <a:xfrm>
                <a:off x="6713721" y="5133568"/>
                <a:ext cx="78482" cy="78705"/>
              </a:xfrm>
              <a:custGeom>
                <a:avLst/>
                <a:gdLst/>
                <a:ahLst/>
                <a:cxnLst/>
                <a:rect l="l" t="t" r="r" b="b"/>
                <a:pathLst>
                  <a:path w="78482" h="78705" extrusionOk="0">
                    <a:moveTo>
                      <a:pt x="5386" y="60680"/>
                    </a:moveTo>
                    <a:cubicBezTo>
                      <a:pt x="12642" y="72293"/>
                      <a:pt x="23044" y="78463"/>
                      <a:pt x="36831" y="78463"/>
                    </a:cubicBezTo>
                    <a:cubicBezTo>
                      <a:pt x="37315" y="78463"/>
                      <a:pt x="37678" y="78463"/>
                      <a:pt x="38162" y="78463"/>
                    </a:cubicBezTo>
                    <a:cubicBezTo>
                      <a:pt x="38162" y="78463"/>
                      <a:pt x="38162" y="78705"/>
                      <a:pt x="38162" y="78705"/>
                    </a:cubicBezTo>
                    <a:cubicBezTo>
                      <a:pt x="41306" y="78342"/>
                      <a:pt x="44451" y="78100"/>
                      <a:pt x="47595" y="77616"/>
                    </a:cubicBezTo>
                    <a:cubicBezTo>
                      <a:pt x="54368" y="76648"/>
                      <a:pt x="60174" y="73624"/>
                      <a:pt x="65253" y="69269"/>
                    </a:cubicBezTo>
                    <a:cubicBezTo>
                      <a:pt x="71784" y="63583"/>
                      <a:pt x="75171" y="56204"/>
                      <a:pt x="77348" y="48098"/>
                    </a:cubicBezTo>
                    <a:cubicBezTo>
                      <a:pt x="78799" y="42292"/>
                      <a:pt x="78920" y="36485"/>
                      <a:pt x="77348" y="30678"/>
                    </a:cubicBezTo>
                    <a:cubicBezTo>
                      <a:pt x="75655" y="24508"/>
                      <a:pt x="72752" y="18823"/>
                      <a:pt x="68761" y="13984"/>
                    </a:cubicBezTo>
                    <a:cubicBezTo>
                      <a:pt x="63439" y="7452"/>
                      <a:pt x="56545" y="3338"/>
                      <a:pt x="48442" y="1282"/>
                    </a:cubicBezTo>
                    <a:cubicBezTo>
                      <a:pt x="43362" y="-49"/>
                      <a:pt x="38162" y="-291"/>
                      <a:pt x="32840" y="314"/>
                    </a:cubicBezTo>
                    <a:cubicBezTo>
                      <a:pt x="24253" y="1403"/>
                      <a:pt x="17480" y="6121"/>
                      <a:pt x="11070" y="11322"/>
                    </a:cubicBezTo>
                    <a:cubicBezTo>
                      <a:pt x="6837" y="16525"/>
                      <a:pt x="3571" y="22210"/>
                      <a:pt x="1274" y="28380"/>
                    </a:cubicBezTo>
                    <a:cubicBezTo>
                      <a:pt x="911" y="29227"/>
                      <a:pt x="790" y="30073"/>
                      <a:pt x="669" y="31042"/>
                    </a:cubicBezTo>
                    <a:cubicBezTo>
                      <a:pt x="-420" y="35759"/>
                      <a:pt x="64" y="40598"/>
                      <a:pt x="427" y="45316"/>
                    </a:cubicBezTo>
                    <a:cubicBezTo>
                      <a:pt x="790" y="50881"/>
                      <a:pt x="2725" y="55962"/>
                      <a:pt x="5628" y="60559"/>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80" name="Google Shape;280;p12"/>
              <p:cNvSpPr/>
              <p:nvPr/>
            </p:nvSpPr>
            <p:spPr>
              <a:xfrm>
                <a:off x="6615687" y="5225467"/>
                <a:ext cx="269367" cy="381627"/>
              </a:xfrm>
              <a:custGeom>
                <a:avLst/>
                <a:gdLst/>
                <a:ahLst/>
                <a:cxnLst/>
                <a:rect l="l" t="t" r="r" b="b"/>
                <a:pathLst>
                  <a:path w="269367" h="381627" extrusionOk="0">
                    <a:moveTo>
                      <a:pt x="266937" y="153871"/>
                    </a:moveTo>
                    <a:cubicBezTo>
                      <a:pt x="264518" y="148790"/>
                      <a:pt x="261373" y="144314"/>
                      <a:pt x="258350" y="139717"/>
                    </a:cubicBezTo>
                    <a:cubicBezTo>
                      <a:pt x="258108" y="139355"/>
                      <a:pt x="257866" y="138991"/>
                      <a:pt x="257624" y="138629"/>
                    </a:cubicBezTo>
                    <a:lnTo>
                      <a:pt x="257624" y="136451"/>
                    </a:lnTo>
                    <a:cubicBezTo>
                      <a:pt x="257624" y="136572"/>
                      <a:pt x="257382" y="136814"/>
                      <a:pt x="257261" y="136935"/>
                    </a:cubicBezTo>
                    <a:cubicBezTo>
                      <a:pt x="256898" y="136935"/>
                      <a:pt x="256656" y="136814"/>
                      <a:pt x="256294" y="136693"/>
                    </a:cubicBezTo>
                    <a:cubicBezTo>
                      <a:pt x="254117" y="133426"/>
                      <a:pt x="252060" y="130161"/>
                      <a:pt x="250004" y="126894"/>
                    </a:cubicBezTo>
                    <a:lnTo>
                      <a:pt x="250004" y="126894"/>
                    </a:lnTo>
                    <a:cubicBezTo>
                      <a:pt x="249400" y="125805"/>
                      <a:pt x="248916" y="124838"/>
                      <a:pt x="248311" y="123870"/>
                    </a:cubicBezTo>
                    <a:cubicBezTo>
                      <a:pt x="242264" y="113587"/>
                      <a:pt x="236096" y="103425"/>
                      <a:pt x="230169" y="93142"/>
                    </a:cubicBezTo>
                    <a:cubicBezTo>
                      <a:pt x="222792" y="80561"/>
                      <a:pt x="215656" y="67859"/>
                      <a:pt x="208399" y="55278"/>
                    </a:cubicBezTo>
                    <a:cubicBezTo>
                      <a:pt x="205255" y="49834"/>
                      <a:pt x="202231" y="44269"/>
                      <a:pt x="198845" y="38946"/>
                    </a:cubicBezTo>
                    <a:cubicBezTo>
                      <a:pt x="194370" y="31809"/>
                      <a:pt x="189774" y="24792"/>
                      <a:pt x="183727" y="18744"/>
                    </a:cubicBezTo>
                    <a:cubicBezTo>
                      <a:pt x="181066" y="16082"/>
                      <a:pt x="178163" y="13662"/>
                      <a:pt x="175502" y="11122"/>
                    </a:cubicBezTo>
                    <a:cubicBezTo>
                      <a:pt x="174898" y="10759"/>
                      <a:pt x="174172" y="10397"/>
                      <a:pt x="173567" y="10033"/>
                    </a:cubicBezTo>
                    <a:cubicBezTo>
                      <a:pt x="169092" y="7251"/>
                      <a:pt x="164375" y="4953"/>
                      <a:pt x="159296" y="3380"/>
                    </a:cubicBezTo>
                    <a:cubicBezTo>
                      <a:pt x="148532" y="-128"/>
                      <a:pt x="137526" y="-612"/>
                      <a:pt x="126278" y="598"/>
                    </a:cubicBezTo>
                    <a:cubicBezTo>
                      <a:pt x="121198" y="1202"/>
                      <a:pt x="116239" y="2049"/>
                      <a:pt x="111160" y="2896"/>
                    </a:cubicBezTo>
                    <a:cubicBezTo>
                      <a:pt x="110555" y="3259"/>
                      <a:pt x="109829" y="3622"/>
                      <a:pt x="109225" y="3864"/>
                    </a:cubicBezTo>
                    <a:cubicBezTo>
                      <a:pt x="105112" y="5315"/>
                      <a:pt x="101242" y="7130"/>
                      <a:pt x="97493" y="9549"/>
                    </a:cubicBezTo>
                    <a:cubicBezTo>
                      <a:pt x="89027" y="14872"/>
                      <a:pt x="82496" y="22010"/>
                      <a:pt x="76811" y="30115"/>
                    </a:cubicBezTo>
                    <a:cubicBezTo>
                      <a:pt x="68103" y="42455"/>
                      <a:pt x="60484" y="55398"/>
                      <a:pt x="52985" y="68343"/>
                    </a:cubicBezTo>
                    <a:cubicBezTo>
                      <a:pt x="48752" y="75601"/>
                      <a:pt x="44640" y="82981"/>
                      <a:pt x="40165" y="90118"/>
                    </a:cubicBezTo>
                    <a:cubicBezTo>
                      <a:pt x="36416" y="96167"/>
                      <a:pt x="32908" y="102215"/>
                      <a:pt x="29522" y="108385"/>
                    </a:cubicBezTo>
                    <a:cubicBezTo>
                      <a:pt x="27103" y="112740"/>
                      <a:pt x="24563" y="116974"/>
                      <a:pt x="22023" y="121209"/>
                    </a:cubicBezTo>
                    <a:cubicBezTo>
                      <a:pt x="19000" y="126048"/>
                      <a:pt x="15976" y="130765"/>
                      <a:pt x="12953" y="135483"/>
                    </a:cubicBezTo>
                    <a:cubicBezTo>
                      <a:pt x="12590" y="135483"/>
                      <a:pt x="12469" y="135725"/>
                      <a:pt x="11985" y="135725"/>
                    </a:cubicBezTo>
                    <a:cubicBezTo>
                      <a:pt x="11985" y="135604"/>
                      <a:pt x="11743" y="135483"/>
                      <a:pt x="11622" y="135241"/>
                    </a:cubicBezTo>
                    <a:lnTo>
                      <a:pt x="11622" y="137419"/>
                    </a:lnTo>
                    <a:cubicBezTo>
                      <a:pt x="11380" y="137782"/>
                      <a:pt x="11138" y="138145"/>
                      <a:pt x="10896" y="138508"/>
                    </a:cubicBezTo>
                    <a:cubicBezTo>
                      <a:pt x="7873" y="143104"/>
                      <a:pt x="4607" y="147581"/>
                      <a:pt x="2309" y="152662"/>
                    </a:cubicBezTo>
                    <a:cubicBezTo>
                      <a:pt x="737" y="155928"/>
                      <a:pt x="-110" y="159194"/>
                      <a:pt x="11" y="162823"/>
                    </a:cubicBezTo>
                    <a:cubicBezTo>
                      <a:pt x="132" y="166453"/>
                      <a:pt x="1584" y="169356"/>
                      <a:pt x="4003" y="171896"/>
                    </a:cubicBezTo>
                    <a:cubicBezTo>
                      <a:pt x="6180" y="174074"/>
                      <a:pt x="8720" y="174921"/>
                      <a:pt x="11622" y="174800"/>
                    </a:cubicBezTo>
                    <a:lnTo>
                      <a:pt x="11622" y="175888"/>
                    </a:lnTo>
                    <a:cubicBezTo>
                      <a:pt x="12348" y="175888"/>
                      <a:pt x="13073" y="175888"/>
                      <a:pt x="13920" y="175888"/>
                    </a:cubicBezTo>
                    <a:cubicBezTo>
                      <a:pt x="17790" y="175405"/>
                      <a:pt x="21177" y="173953"/>
                      <a:pt x="23475" y="170445"/>
                    </a:cubicBezTo>
                    <a:cubicBezTo>
                      <a:pt x="23959" y="169719"/>
                      <a:pt x="24563" y="168993"/>
                      <a:pt x="25047" y="168267"/>
                    </a:cubicBezTo>
                    <a:cubicBezTo>
                      <a:pt x="25289" y="167783"/>
                      <a:pt x="25652" y="167420"/>
                      <a:pt x="25894" y="166936"/>
                    </a:cubicBezTo>
                    <a:cubicBezTo>
                      <a:pt x="28675" y="163428"/>
                      <a:pt x="31336" y="159920"/>
                      <a:pt x="33876" y="156170"/>
                    </a:cubicBezTo>
                    <a:cubicBezTo>
                      <a:pt x="35327" y="154113"/>
                      <a:pt x="36658" y="151936"/>
                      <a:pt x="38109" y="149758"/>
                    </a:cubicBezTo>
                    <a:cubicBezTo>
                      <a:pt x="38109" y="149274"/>
                      <a:pt x="37988" y="148911"/>
                      <a:pt x="37867" y="148428"/>
                    </a:cubicBezTo>
                    <a:cubicBezTo>
                      <a:pt x="38956" y="146855"/>
                      <a:pt x="40044" y="145161"/>
                      <a:pt x="41012" y="143589"/>
                    </a:cubicBezTo>
                    <a:cubicBezTo>
                      <a:pt x="49720" y="129313"/>
                      <a:pt x="58307" y="115039"/>
                      <a:pt x="66894" y="100643"/>
                    </a:cubicBezTo>
                    <a:cubicBezTo>
                      <a:pt x="72216" y="91570"/>
                      <a:pt x="77416" y="82376"/>
                      <a:pt x="82738" y="73303"/>
                    </a:cubicBezTo>
                    <a:cubicBezTo>
                      <a:pt x="83342" y="72214"/>
                      <a:pt x="83947" y="71246"/>
                      <a:pt x="84673" y="70279"/>
                    </a:cubicBezTo>
                    <a:cubicBezTo>
                      <a:pt x="86971" y="66891"/>
                      <a:pt x="90357" y="67012"/>
                      <a:pt x="93018" y="68705"/>
                    </a:cubicBezTo>
                    <a:cubicBezTo>
                      <a:pt x="94469" y="69553"/>
                      <a:pt x="95679" y="70641"/>
                      <a:pt x="96767" y="71488"/>
                    </a:cubicBezTo>
                    <a:cubicBezTo>
                      <a:pt x="96767" y="72214"/>
                      <a:pt x="96767" y="72698"/>
                      <a:pt x="96767" y="73061"/>
                    </a:cubicBezTo>
                    <a:cubicBezTo>
                      <a:pt x="96405" y="74392"/>
                      <a:pt x="95921" y="75601"/>
                      <a:pt x="95437" y="76811"/>
                    </a:cubicBezTo>
                    <a:cubicBezTo>
                      <a:pt x="93986" y="80319"/>
                      <a:pt x="92292" y="83707"/>
                      <a:pt x="90962" y="87215"/>
                    </a:cubicBezTo>
                    <a:cubicBezTo>
                      <a:pt x="87092" y="97619"/>
                      <a:pt x="83463" y="108143"/>
                      <a:pt x="79835" y="118668"/>
                    </a:cubicBezTo>
                    <a:cubicBezTo>
                      <a:pt x="76449" y="128587"/>
                      <a:pt x="73304" y="138629"/>
                      <a:pt x="69918" y="148669"/>
                    </a:cubicBezTo>
                    <a:cubicBezTo>
                      <a:pt x="64838" y="163791"/>
                      <a:pt x="59758" y="178913"/>
                      <a:pt x="54679" y="194034"/>
                    </a:cubicBezTo>
                    <a:cubicBezTo>
                      <a:pt x="49720" y="208915"/>
                      <a:pt x="44761" y="223673"/>
                      <a:pt x="39923" y="238553"/>
                    </a:cubicBezTo>
                    <a:cubicBezTo>
                      <a:pt x="39077" y="241093"/>
                      <a:pt x="38109" y="243634"/>
                      <a:pt x="37383" y="246295"/>
                    </a:cubicBezTo>
                    <a:cubicBezTo>
                      <a:pt x="37021" y="247505"/>
                      <a:pt x="36416" y="248956"/>
                      <a:pt x="37383" y="250166"/>
                    </a:cubicBezTo>
                    <a:cubicBezTo>
                      <a:pt x="37746" y="250166"/>
                      <a:pt x="37988" y="250408"/>
                      <a:pt x="38230" y="250408"/>
                    </a:cubicBezTo>
                    <a:cubicBezTo>
                      <a:pt x="56493" y="250408"/>
                      <a:pt x="74755" y="250408"/>
                      <a:pt x="92897" y="250408"/>
                    </a:cubicBezTo>
                    <a:cubicBezTo>
                      <a:pt x="94711" y="250408"/>
                      <a:pt x="96525" y="250408"/>
                      <a:pt x="98219" y="250892"/>
                    </a:cubicBezTo>
                    <a:cubicBezTo>
                      <a:pt x="99428" y="252949"/>
                      <a:pt x="98944" y="255126"/>
                      <a:pt x="98944" y="257183"/>
                    </a:cubicBezTo>
                    <a:cubicBezTo>
                      <a:pt x="98944" y="260086"/>
                      <a:pt x="98702" y="262868"/>
                      <a:pt x="98702" y="265772"/>
                    </a:cubicBezTo>
                    <a:cubicBezTo>
                      <a:pt x="98702" y="298072"/>
                      <a:pt x="98702" y="330372"/>
                      <a:pt x="98461" y="362551"/>
                    </a:cubicBezTo>
                    <a:cubicBezTo>
                      <a:pt x="98461" y="367027"/>
                      <a:pt x="99065" y="371261"/>
                      <a:pt x="101363" y="375132"/>
                    </a:cubicBezTo>
                    <a:cubicBezTo>
                      <a:pt x="101605" y="375374"/>
                      <a:pt x="101847" y="375737"/>
                      <a:pt x="102089" y="375979"/>
                    </a:cubicBezTo>
                    <a:cubicBezTo>
                      <a:pt x="102331" y="376342"/>
                      <a:pt x="102694" y="376705"/>
                      <a:pt x="102936" y="376947"/>
                    </a:cubicBezTo>
                    <a:cubicBezTo>
                      <a:pt x="103298" y="377310"/>
                      <a:pt x="103540" y="377673"/>
                      <a:pt x="103903" y="377914"/>
                    </a:cubicBezTo>
                    <a:cubicBezTo>
                      <a:pt x="104508" y="378519"/>
                      <a:pt x="105112" y="379003"/>
                      <a:pt x="105838" y="379608"/>
                    </a:cubicBezTo>
                    <a:lnTo>
                      <a:pt x="105838" y="379608"/>
                    </a:lnTo>
                    <a:cubicBezTo>
                      <a:pt x="108862" y="381060"/>
                      <a:pt x="112006" y="381907"/>
                      <a:pt x="115393" y="381544"/>
                    </a:cubicBezTo>
                    <a:cubicBezTo>
                      <a:pt x="123012" y="380818"/>
                      <a:pt x="129060" y="374527"/>
                      <a:pt x="129301" y="366906"/>
                    </a:cubicBezTo>
                    <a:cubicBezTo>
                      <a:pt x="129301" y="364002"/>
                      <a:pt x="129301" y="361220"/>
                      <a:pt x="129301" y="358317"/>
                    </a:cubicBezTo>
                    <a:cubicBezTo>
                      <a:pt x="129301" y="322993"/>
                      <a:pt x="129301" y="287547"/>
                      <a:pt x="129181" y="252223"/>
                    </a:cubicBezTo>
                    <a:cubicBezTo>
                      <a:pt x="129181" y="251618"/>
                      <a:pt x="129181" y="251134"/>
                      <a:pt x="129301" y="250650"/>
                    </a:cubicBezTo>
                    <a:cubicBezTo>
                      <a:pt x="129785" y="250408"/>
                      <a:pt x="130027" y="250166"/>
                      <a:pt x="130269" y="250287"/>
                    </a:cubicBezTo>
                    <a:cubicBezTo>
                      <a:pt x="132930" y="250287"/>
                      <a:pt x="135712" y="250408"/>
                      <a:pt x="138372" y="250529"/>
                    </a:cubicBezTo>
                    <a:cubicBezTo>
                      <a:pt x="138977" y="250529"/>
                      <a:pt x="139582" y="250529"/>
                      <a:pt x="140186" y="250529"/>
                    </a:cubicBezTo>
                    <a:cubicBezTo>
                      <a:pt x="142605" y="250408"/>
                      <a:pt x="142847" y="250529"/>
                      <a:pt x="142726" y="252949"/>
                    </a:cubicBezTo>
                    <a:cubicBezTo>
                      <a:pt x="142726" y="254280"/>
                      <a:pt x="142847" y="255610"/>
                      <a:pt x="142847" y="256941"/>
                    </a:cubicBezTo>
                    <a:cubicBezTo>
                      <a:pt x="142847" y="291177"/>
                      <a:pt x="142847" y="325533"/>
                      <a:pt x="142847" y="359768"/>
                    </a:cubicBezTo>
                    <a:cubicBezTo>
                      <a:pt x="142847" y="363640"/>
                      <a:pt x="142605" y="367632"/>
                      <a:pt x="143694" y="371382"/>
                    </a:cubicBezTo>
                    <a:cubicBezTo>
                      <a:pt x="144903" y="374164"/>
                      <a:pt x="146234" y="376826"/>
                      <a:pt x="148411" y="379003"/>
                    </a:cubicBezTo>
                    <a:cubicBezTo>
                      <a:pt x="150467" y="379971"/>
                      <a:pt x="152523" y="380818"/>
                      <a:pt x="154821" y="381181"/>
                    </a:cubicBezTo>
                    <a:cubicBezTo>
                      <a:pt x="159901" y="381786"/>
                      <a:pt x="164255" y="380213"/>
                      <a:pt x="168125" y="376826"/>
                    </a:cubicBezTo>
                    <a:cubicBezTo>
                      <a:pt x="171390" y="373923"/>
                      <a:pt x="172600" y="370051"/>
                      <a:pt x="172721" y="365938"/>
                    </a:cubicBezTo>
                    <a:cubicBezTo>
                      <a:pt x="172842" y="363277"/>
                      <a:pt x="172721" y="360494"/>
                      <a:pt x="172721" y="357833"/>
                    </a:cubicBezTo>
                    <a:cubicBezTo>
                      <a:pt x="172479" y="322750"/>
                      <a:pt x="172237" y="287668"/>
                      <a:pt x="171995" y="252586"/>
                    </a:cubicBezTo>
                    <a:cubicBezTo>
                      <a:pt x="171995" y="251981"/>
                      <a:pt x="171995" y="251376"/>
                      <a:pt x="171995" y="250529"/>
                    </a:cubicBezTo>
                    <a:cubicBezTo>
                      <a:pt x="172842" y="250408"/>
                      <a:pt x="173567" y="250166"/>
                      <a:pt x="174172" y="250166"/>
                    </a:cubicBezTo>
                    <a:cubicBezTo>
                      <a:pt x="192072" y="250166"/>
                      <a:pt x="209972" y="250166"/>
                      <a:pt x="227992" y="250046"/>
                    </a:cubicBezTo>
                    <a:cubicBezTo>
                      <a:pt x="228234" y="250046"/>
                      <a:pt x="228597" y="250046"/>
                      <a:pt x="228839" y="250166"/>
                    </a:cubicBezTo>
                    <a:cubicBezTo>
                      <a:pt x="229686" y="249803"/>
                      <a:pt x="229686" y="249077"/>
                      <a:pt x="229807" y="248351"/>
                    </a:cubicBezTo>
                    <a:cubicBezTo>
                      <a:pt x="228234" y="243150"/>
                      <a:pt x="226783" y="237948"/>
                      <a:pt x="225211" y="232746"/>
                    </a:cubicBezTo>
                    <a:cubicBezTo>
                      <a:pt x="219768" y="215205"/>
                      <a:pt x="214326" y="197785"/>
                      <a:pt x="208762" y="180244"/>
                    </a:cubicBezTo>
                    <a:cubicBezTo>
                      <a:pt x="204287" y="165727"/>
                      <a:pt x="199812" y="151210"/>
                      <a:pt x="195095" y="136814"/>
                    </a:cubicBezTo>
                    <a:cubicBezTo>
                      <a:pt x="193402" y="131491"/>
                      <a:pt x="191467" y="126289"/>
                      <a:pt x="189774" y="120966"/>
                    </a:cubicBezTo>
                    <a:cubicBezTo>
                      <a:pt x="186871" y="111893"/>
                      <a:pt x="183969" y="102941"/>
                      <a:pt x="180945" y="93989"/>
                    </a:cubicBezTo>
                    <a:cubicBezTo>
                      <a:pt x="178889" y="87699"/>
                      <a:pt x="176591" y="81529"/>
                      <a:pt x="173688" y="75480"/>
                    </a:cubicBezTo>
                    <a:cubicBezTo>
                      <a:pt x="172842" y="73666"/>
                      <a:pt x="172237" y="71851"/>
                      <a:pt x="172963" y="69915"/>
                    </a:cubicBezTo>
                    <a:cubicBezTo>
                      <a:pt x="175466" y="68621"/>
                      <a:pt x="178163" y="68101"/>
                      <a:pt x="181066" y="68343"/>
                    </a:cubicBezTo>
                    <a:cubicBezTo>
                      <a:pt x="182638" y="69069"/>
                      <a:pt x="183485" y="70520"/>
                      <a:pt x="184331" y="71972"/>
                    </a:cubicBezTo>
                    <a:cubicBezTo>
                      <a:pt x="189774" y="81166"/>
                      <a:pt x="195216" y="90360"/>
                      <a:pt x="200659" y="99554"/>
                    </a:cubicBezTo>
                    <a:cubicBezTo>
                      <a:pt x="210576" y="116370"/>
                      <a:pt x="220494" y="133306"/>
                      <a:pt x="230532" y="150000"/>
                    </a:cubicBezTo>
                    <a:cubicBezTo>
                      <a:pt x="230774" y="150363"/>
                      <a:pt x="231016" y="150605"/>
                      <a:pt x="231137" y="150968"/>
                    </a:cubicBezTo>
                    <a:cubicBezTo>
                      <a:pt x="231137" y="150968"/>
                      <a:pt x="231137" y="151089"/>
                      <a:pt x="231137" y="151210"/>
                    </a:cubicBezTo>
                    <a:cubicBezTo>
                      <a:pt x="232588" y="153387"/>
                      <a:pt x="233919" y="155444"/>
                      <a:pt x="235370" y="157621"/>
                    </a:cubicBezTo>
                    <a:cubicBezTo>
                      <a:pt x="235975" y="158468"/>
                      <a:pt x="236580" y="159194"/>
                      <a:pt x="237184" y="160041"/>
                    </a:cubicBezTo>
                    <a:cubicBezTo>
                      <a:pt x="238031" y="161250"/>
                      <a:pt x="238757" y="162460"/>
                      <a:pt x="239603" y="163670"/>
                    </a:cubicBezTo>
                    <a:cubicBezTo>
                      <a:pt x="240087" y="164396"/>
                      <a:pt x="240692" y="164880"/>
                      <a:pt x="241296" y="165484"/>
                    </a:cubicBezTo>
                    <a:cubicBezTo>
                      <a:pt x="242022" y="166453"/>
                      <a:pt x="242748" y="167420"/>
                      <a:pt x="243473" y="168388"/>
                    </a:cubicBezTo>
                    <a:cubicBezTo>
                      <a:pt x="243715" y="168872"/>
                      <a:pt x="244078" y="169235"/>
                      <a:pt x="244320" y="169719"/>
                    </a:cubicBezTo>
                    <a:cubicBezTo>
                      <a:pt x="244804" y="170445"/>
                      <a:pt x="245408" y="171170"/>
                      <a:pt x="245892" y="171896"/>
                    </a:cubicBezTo>
                    <a:cubicBezTo>
                      <a:pt x="248190" y="175283"/>
                      <a:pt x="251456" y="176735"/>
                      <a:pt x="255447" y="177340"/>
                    </a:cubicBezTo>
                    <a:cubicBezTo>
                      <a:pt x="256173" y="177340"/>
                      <a:pt x="257019" y="177461"/>
                      <a:pt x="257745" y="177340"/>
                    </a:cubicBezTo>
                    <a:lnTo>
                      <a:pt x="257745" y="176252"/>
                    </a:lnTo>
                    <a:cubicBezTo>
                      <a:pt x="260648" y="176252"/>
                      <a:pt x="263187" y="175526"/>
                      <a:pt x="265364" y="173348"/>
                    </a:cubicBezTo>
                    <a:cubicBezTo>
                      <a:pt x="267783" y="170808"/>
                      <a:pt x="269235" y="167904"/>
                      <a:pt x="269356" y="164275"/>
                    </a:cubicBezTo>
                    <a:cubicBezTo>
                      <a:pt x="269477" y="160646"/>
                      <a:pt x="268630" y="157380"/>
                      <a:pt x="267058" y="154113"/>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281" name="Google Shape;281;p12"/>
            <p:cNvGrpSpPr/>
            <p:nvPr/>
          </p:nvGrpSpPr>
          <p:grpSpPr>
            <a:xfrm>
              <a:off x="6890349" y="5271792"/>
              <a:ext cx="197760" cy="335077"/>
              <a:chOff x="6890349" y="5271792"/>
              <a:chExt cx="197760" cy="335077"/>
            </a:xfrm>
          </p:grpSpPr>
          <p:sp>
            <p:nvSpPr>
              <p:cNvPr id="282" name="Google Shape;282;p12"/>
              <p:cNvSpPr/>
              <p:nvPr/>
            </p:nvSpPr>
            <p:spPr>
              <a:xfrm>
                <a:off x="6962085" y="5271792"/>
                <a:ext cx="56360" cy="58309"/>
              </a:xfrm>
              <a:custGeom>
                <a:avLst/>
                <a:gdLst/>
                <a:ahLst/>
                <a:cxnLst/>
                <a:rect l="l" t="t" r="r" b="b"/>
                <a:pathLst>
                  <a:path w="56360" h="58309" extrusionOk="0">
                    <a:moveTo>
                      <a:pt x="44024" y="52866"/>
                    </a:moveTo>
                    <a:cubicBezTo>
                      <a:pt x="44145" y="52866"/>
                      <a:pt x="44266" y="52745"/>
                      <a:pt x="44508" y="52745"/>
                    </a:cubicBezTo>
                    <a:cubicBezTo>
                      <a:pt x="47289" y="50084"/>
                      <a:pt x="49950" y="47180"/>
                      <a:pt x="51885" y="43914"/>
                    </a:cubicBezTo>
                    <a:cubicBezTo>
                      <a:pt x="52490" y="42946"/>
                      <a:pt x="52974" y="41978"/>
                      <a:pt x="53337" y="41011"/>
                    </a:cubicBezTo>
                    <a:cubicBezTo>
                      <a:pt x="54183" y="38954"/>
                      <a:pt x="55030" y="36776"/>
                      <a:pt x="55877" y="34720"/>
                    </a:cubicBezTo>
                    <a:lnTo>
                      <a:pt x="55877" y="34720"/>
                    </a:lnTo>
                    <a:cubicBezTo>
                      <a:pt x="55877" y="34357"/>
                      <a:pt x="55877" y="33994"/>
                      <a:pt x="55877" y="33510"/>
                    </a:cubicBezTo>
                    <a:cubicBezTo>
                      <a:pt x="55877" y="33268"/>
                      <a:pt x="55877" y="33026"/>
                      <a:pt x="55877" y="32905"/>
                    </a:cubicBezTo>
                    <a:cubicBezTo>
                      <a:pt x="55756" y="31938"/>
                      <a:pt x="55877" y="31090"/>
                      <a:pt x="56360" y="30243"/>
                    </a:cubicBezTo>
                    <a:cubicBezTo>
                      <a:pt x="56360" y="28429"/>
                      <a:pt x="56360" y="26735"/>
                      <a:pt x="56360" y="24921"/>
                    </a:cubicBezTo>
                    <a:cubicBezTo>
                      <a:pt x="56360" y="24679"/>
                      <a:pt x="56118" y="24437"/>
                      <a:pt x="56118" y="24195"/>
                    </a:cubicBezTo>
                    <a:cubicBezTo>
                      <a:pt x="56118" y="23590"/>
                      <a:pt x="55877" y="22865"/>
                      <a:pt x="55877" y="22260"/>
                    </a:cubicBezTo>
                    <a:cubicBezTo>
                      <a:pt x="55877" y="21896"/>
                      <a:pt x="55877" y="21534"/>
                      <a:pt x="55877" y="21170"/>
                    </a:cubicBezTo>
                    <a:cubicBezTo>
                      <a:pt x="55756" y="20808"/>
                      <a:pt x="55514" y="20566"/>
                      <a:pt x="55393" y="20203"/>
                    </a:cubicBezTo>
                    <a:cubicBezTo>
                      <a:pt x="55393" y="20082"/>
                      <a:pt x="55272" y="19840"/>
                      <a:pt x="55393" y="19598"/>
                    </a:cubicBezTo>
                    <a:cubicBezTo>
                      <a:pt x="54788" y="19235"/>
                      <a:pt x="54788" y="18751"/>
                      <a:pt x="54788" y="18146"/>
                    </a:cubicBezTo>
                    <a:cubicBezTo>
                      <a:pt x="54788" y="18146"/>
                      <a:pt x="54788" y="18146"/>
                      <a:pt x="54788" y="18146"/>
                    </a:cubicBezTo>
                    <a:cubicBezTo>
                      <a:pt x="53579" y="16090"/>
                      <a:pt x="52369" y="14033"/>
                      <a:pt x="51160" y="12097"/>
                    </a:cubicBezTo>
                    <a:cubicBezTo>
                      <a:pt x="49829" y="9799"/>
                      <a:pt x="48015" y="7984"/>
                      <a:pt x="46080" y="6291"/>
                    </a:cubicBezTo>
                    <a:cubicBezTo>
                      <a:pt x="45838" y="6049"/>
                      <a:pt x="45717" y="5807"/>
                      <a:pt x="45475" y="5565"/>
                    </a:cubicBezTo>
                    <a:cubicBezTo>
                      <a:pt x="41000" y="2541"/>
                      <a:pt x="36163" y="484"/>
                      <a:pt x="30720" y="0"/>
                    </a:cubicBezTo>
                    <a:cubicBezTo>
                      <a:pt x="29148" y="0"/>
                      <a:pt x="27696" y="0"/>
                      <a:pt x="26124" y="0"/>
                    </a:cubicBezTo>
                    <a:lnTo>
                      <a:pt x="26124" y="0"/>
                    </a:lnTo>
                    <a:cubicBezTo>
                      <a:pt x="25640" y="0"/>
                      <a:pt x="25157" y="0"/>
                      <a:pt x="24673" y="0"/>
                    </a:cubicBezTo>
                    <a:cubicBezTo>
                      <a:pt x="24068" y="0"/>
                      <a:pt x="23342" y="0"/>
                      <a:pt x="22738" y="121"/>
                    </a:cubicBezTo>
                    <a:cubicBezTo>
                      <a:pt x="22375" y="121"/>
                      <a:pt x="22012" y="121"/>
                      <a:pt x="21528" y="121"/>
                    </a:cubicBezTo>
                    <a:cubicBezTo>
                      <a:pt x="21165" y="605"/>
                      <a:pt x="20561" y="726"/>
                      <a:pt x="20077" y="726"/>
                    </a:cubicBezTo>
                    <a:lnTo>
                      <a:pt x="19835" y="726"/>
                    </a:lnTo>
                    <a:cubicBezTo>
                      <a:pt x="19835" y="726"/>
                      <a:pt x="19593" y="726"/>
                      <a:pt x="19593" y="726"/>
                    </a:cubicBezTo>
                    <a:cubicBezTo>
                      <a:pt x="19351" y="847"/>
                      <a:pt x="19109" y="1089"/>
                      <a:pt x="18746" y="1210"/>
                    </a:cubicBezTo>
                    <a:cubicBezTo>
                      <a:pt x="18263" y="1210"/>
                      <a:pt x="17900" y="1331"/>
                      <a:pt x="17416" y="1452"/>
                    </a:cubicBezTo>
                    <a:cubicBezTo>
                      <a:pt x="17174" y="2057"/>
                      <a:pt x="16570" y="2057"/>
                      <a:pt x="16086" y="2057"/>
                    </a:cubicBezTo>
                    <a:lnTo>
                      <a:pt x="16086" y="2057"/>
                    </a:lnTo>
                    <a:cubicBezTo>
                      <a:pt x="14876" y="2904"/>
                      <a:pt x="13667" y="3871"/>
                      <a:pt x="12094" y="4114"/>
                    </a:cubicBezTo>
                    <a:lnTo>
                      <a:pt x="12094" y="4114"/>
                    </a:lnTo>
                    <a:cubicBezTo>
                      <a:pt x="11853" y="4355"/>
                      <a:pt x="11611" y="4476"/>
                      <a:pt x="11369" y="4718"/>
                    </a:cubicBezTo>
                    <a:lnTo>
                      <a:pt x="11369" y="4718"/>
                    </a:lnTo>
                    <a:cubicBezTo>
                      <a:pt x="11127" y="4960"/>
                      <a:pt x="10885" y="5081"/>
                      <a:pt x="10643" y="5323"/>
                    </a:cubicBezTo>
                    <a:lnTo>
                      <a:pt x="10643" y="5323"/>
                    </a:lnTo>
                    <a:cubicBezTo>
                      <a:pt x="10522" y="6049"/>
                      <a:pt x="9918" y="6049"/>
                      <a:pt x="9434" y="6170"/>
                    </a:cubicBezTo>
                    <a:cubicBezTo>
                      <a:pt x="9434" y="6170"/>
                      <a:pt x="9434" y="6170"/>
                      <a:pt x="9434" y="6170"/>
                    </a:cubicBezTo>
                    <a:cubicBezTo>
                      <a:pt x="9192" y="6412"/>
                      <a:pt x="8950" y="6654"/>
                      <a:pt x="8708" y="6775"/>
                    </a:cubicBezTo>
                    <a:lnTo>
                      <a:pt x="8708" y="6775"/>
                    </a:lnTo>
                    <a:cubicBezTo>
                      <a:pt x="8466" y="7017"/>
                      <a:pt x="8224" y="7138"/>
                      <a:pt x="7982" y="7380"/>
                    </a:cubicBezTo>
                    <a:lnTo>
                      <a:pt x="7982" y="7380"/>
                    </a:lnTo>
                    <a:cubicBezTo>
                      <a:pt x="7740" y="7622"/>
                      <a:pt x="7499" y="7863"/>
                      <a:pt x="7378" y="8105"/>
                    </a:cubicBezTo>
                    <a:lnTo>
                      <a:pt x="7378" y="8105"/>
                    </a:lnTo>
                    <a:cubicBezTo>
                      <a:pt x="7136" y="8348"/>
                      <a:pt x="6894" y="8589"/>
                      <a:pt x="6773" y="8831"/>
                    </a:cubicBezTo>
                    <a:lnTo>
                      <a:pt x="6773" y="8831"/>
                    </a:lnTo>
                    <a:cubicBezTo>
                      <a:pt x="6531" y="9073"/>
                      <a:pt x="6289" y="9315"/>
                      <a:pt x="6168" y="9557"/>
                    </a:cubicBezTo>
                    <a:lnTo>
                      <a:pt x="6168" y="9557"/>
                    </a:lnTo>
                    <a:cubicBezTo>
                      <a:pt x="5926" y="9799"/>
                      <a:pt x="5805" y="10041"/>
                      <a:pt x="5563" y="10283"/>
                    </a:cubicBezTo>
                    <a:cubicBezTo>
                      <a:pt x="5563" y="10283"/>
                      <a:pt x="5563" y="10283"/>
                      <a:pt x="5563" y="10283"/>
                    </a:cubicBezTo>
                    <a:cubicBezTo>
                      <a:pt x="5563" y="10888"/>
                      <a:pt x="5563" y="11372"/>
                      <a:pt x="4838" y="11493"/>
                    </a:cubicBezTo>
                    <a:lnTo>
                      <a:pt x="4838" y="11493"/>
                    </a:lnTo>
                    <a:cubicBezTo>
                      <a:pt x="4596" y="11856"/>
                      <a:pt x="4475" y="12097"/>
                      <a:pt x="4233" y="12340"/>
                    </a:cubicBezTo>
                    <a:cubicBezTo>
                      <a:pt x="3991" y="12702"/>
                      <a:pt x="3749" y="13187"/>
                      <a:pt x="3507" y="13549"/>
                    </a:cubicBezTo>
                    <a:cubicBezTo>
                      <a:pt x="3507" y="14033"/>
                      <a:pt x="3507" y="14638"/>
                      <a:pt x="2903" y="14880"/>
                    </a:cubicBezTo>
                    <a:lnTo>
                      <a:pt x="2903" y="14880"/>
                    </a:lnTo>
                    <a:cubicBezTo>
                      <a:pt x="2661" y="15243"/>
                      <a:pt x="2540" y="15485"/>
                      <a:pt x="2298" y="15727"/>
                    </a:cubicBezTo>
                    <a:cubicBezTo>
                      <a:pt x="2298" y="15969"/>
                      <a:pt x="2298" y="16090"/>
                      <a:pt x="2298" y="16211"/>
                    </a:cubicBezTo>
                    <a:cubicBezTo>
                      <a:pt x="2298" y="16816"/>
                      <a:pt x="2298" y="17300"/>
                      <a:pt x="1693" y="17541"/>
                    </a:cubicBezTo>
                    <a:lnTo>
                      <a:pt x="1693" y="17541"/>
                    </a:lnTo>
                    <a:cubicBezTo>
                      <a:pt x="1451" y="18751"/>
                      <a:pt x="1209" y="19961"/>
                      <a:pt x="484" y="21050"/>
                    </a:cubicBezTo>
                    <a:cubicBezTo>
                      <a:pt x="484" y="21291"/>
                      <a:pt x="484" y="21413"/>
                      <a:pt x="484" y="21655"/>
                    </a:cubicBezTo>
                    <a:cubicBezTo>
                      <a:pt x="484" y="22622"/>
                      <a:pt x="484" y="23590"/>
                      <a:pt x="484" y="24679"/>
                    </a:cubicBezTo>
                    <a:cubicBezTo>
                      <a:pt x="484" y="25042"/>
                      <a:pt x="121" y="25404"/>
                      <a:pt x="0" y="25889"/>
                    </a:cubicBezTo>
                    <a:cubicBezTo>
                      <a:pt x="0" y="27340"/>
                      <a:pt x="0" y="28913"/>
                      <a:pt x="0" y="30365"/>
                    </a:cubicBezTo>
                    <a:cubicBezTo>
                      <a:pt x="0" y="30848"/>
                      <a:pt x="0" y="31212"/>
                      <a:pt x="0" y="31695"/>
                    </a:cubicBezTo>
                    <a:cubicBezTo>
                      <a:pt x="0" y="32542"/>
                      <a:pt x="0" y="33268"/>
                      <a:pt x="121" y="34115"/>
                    </a:cubicBezTo>
                    <a:cubicBezTo>
                      <a:pt x="726" y="34478"/>
                      <a:pt x="726" y="35082"/>
                      <a:pt x="605" y="35687"/>
                    </a:cubicBezTo>
                    <a:cubicBezTo>
                      <a:pt x="605" y="36051"/>
                      <a:pt x="605" y="36534"/>
                      <a:pt x="605" y="36897"/>
                    </a:cubicBezTo>
                    <a:cubicBezTo>
                      <a:pt x="1330" y="37381"/>
                      <a:pt x="1209" y="38228"/>
                      <a:pt x="1330" y="38954"/>
                    </a:cubicBezTo>
                    <a:cubicBezTo>
                      <a:pt x="2177" y="40647"/>
                      <a:pt x="3024" y="42220"/>
                      <a:pt x="3749" y="43914"/>
                    </a:cubicBezTo>
                    <a:cubicBezTo>
                      <a:pt x="4596" y="46091"/>
                      <a:pt x="5805" y="48027"/>
                      <a:pt x="7620" y="49479"/>
                    </a:cubicBezTo>
                    <a:cubicBezTo>
                      <a:pt x="7861" y="49720"/>
                      <a:pt x="8103" y="49963"/>
                      <a:pt x="8345" y="50204"/>
                    </a:cubicBezTo>
                    <a:cubicBezTo>
                      <a:pt x="10401" y="52987"/>
                      <a:pt x="13304" y="54438"/>
                      <a:pt x="16448" y="55648"/>
                    </a:cubicBezTo>
                    <a:cubicBezTo>
                      <a:pt x="17053" y="55890"/>
                      <a:pt x="17658" y="56253"/>
                      <a:pt x="18263" y="56495"/>
                    </a:cubicBezTo>
                    <a:cubicBezTo>
                      <a:pt x="19351" y="56858"/>
                      <a:pt x="20561" y="57463"/>
                      <a:pt x="21649" y="57584"/>
                    </a:cubicBezTo>
                    <a:cubicBezTo>
                      <a:pt x="24431" y="57947"/>
                      <a:pt x="27092" y="58067"/>
                      <a:pt x="29873" y="58310"/>
                    </a:cubicBezTo>
                    <a:cubicBezTo>
                      <a:pt x="30236" y="58067"/>
                      <a:pt x="30599" y="57826"/>
                      <a:pt x="30962" y="57826"/>
                    </a:cubicBezTo>
                    <a:cubicBezTo>
                      <a:pt x="32171" y="57826"/>
                      <a:pt x="33502" y="57826"/>
                      <a:pt x="34711" y="57705"/>
                    </a:cubicBezTo>
                    <a:cubicBezTo>
                      <a:pt x="34832" y="57705"/>
                      <a:pt x="35074" y="57705"/>
                      <a:pt x="35195" y="57705"/>
                    </a:cubicBezTo>
                    <a:cubicBezTo>
                      <a:pt x="35800" y="56979"/>
                      <a:pt x="36525" y="57100"/>
                      <a:pt x="37372" y="57100"/>
                    </a:cubicBezTo>
                    <a:cubicBezTo>
                      <a:pt x="37856" y="56253"/>
                      <a:pt x="38581" y="56495"/>
                      <a:pt x="39307" y="56374"/>
                    </a:cubicBezTo>
                    <a:cubicBezTo>
                      <a:pt x="39307" y="56374"/>
                      <a:pt x="39307" y="56374"/>
                      <a:pt x="39307" y="56374"/>
                    </a:cubicBezTo>
                    <a:cubicBezTo>
                      <a:pt x="39549" y="56253"/>
                      <a:pt x="39791" y="56011"/>
                      <a:pt x="40033" y="55890"/>
                    </a:cubicBezTo>
                    <a:cubicBezTo>
                      <a:pt x="40154" y="55890"/>
                      <a:pt x="40396" y="55769"/>
                      <a:pt x="40637" y="55769"/>
                    </a:cubicBezTo>
                    <a:cubicBezTo>
                      <a:pt x="41726" y="55043"/>
                      <a:pt x="42694" y="53954"/>
                      <a:pt x="44024" y="53833"/>
                    </a:cubicBezTo>
                    <a:cubicBezTo>
                      <a:pt x="44024" y="53833"/>
                      <a:pt x="44024" y="53833"/>
                      <a:pt x="44024" y="53833"/>
                    </a:cubicBezTo>
                    <a:cubicBezTo>
                      <a:pt x="44266" y="53592"/>
                      <a:pt x="44508" y="53471"/>
                      <a:pt x="44750" y="53228"/>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83" name="Google Shape;283;p12"/>
              <p:cNvSpPr/>
              <p:nvPr/>
            </p:nvSpPr>
            <p:spPr>
              <a:xfrm>
                <a:off x="6890349" y="5337239"/>
                <a:ext cx="197760" cy="269630"/>
              </a:xfrm>
              <a:custGeom>
                <a:avLst/>
                <a:gdLst/>
                <a:ahLst/>
                <a:cxnLst/>
                <a:rect l="l" t="t" r="r" b="b"/>
                <a:pathLst>
                  <a:path w="197760" h="269630" extrusionOk="0">
                    <a:moveTo>
                      <a:pt x="197639" y="105247"/>
                    </a:moveTo>
                    <a:cubicBezTo>
                      <a:pt x="197639" y="104884"/>
                      <a:pt x="197276" y="104521"/>
                      <a:pt x="197034" y="104280"/>
                    </a:cubicBezTo>
                    <a:cubicBezTo>
                      <a:pt x="197034" y="104037"/>
                      <a:pt x="197034" y="103796"/>
                      <a:pt x="196913" y="103554"/>
                    </a:cubicBezTo>
                    <a:cubicBezTo>
                      <a:pt x="196792" y="103311"/>
                      <a:pt x="196551" y="103070"/>
                      <a:pt x="196430" y="102828"/>
                    </a:cubicBezTo>
                    <a:cubicBezTo>
                      <a:pt x="196430" y="101981"/>
                      <a:pt x="196067" y="101497"/>
                      <a:pt x="195704" y="100892"/>
                    </a:cubicBezTo>
                    <a:cubicBezTo>
                      <a:pt x="195462" y="100650"/>
                      <a:pt x="195341" y="100408"/>
                      <a:pt x="195099" y="100287"/>
                    </a:cubicBezTo>
                    <a:lnTo>
                      <a:pt x="195099" y="100287"/>
                    </a:lnTo>
                    <a:cubicBezTo>
                      <a:pt x="194857" y="98594"/>
                      <a:pt x="193648" y="97263"/>
                      <a:pt x="193043" y="95690"/>
                    </a:cubicBezTo>
                    <a:cubicBezTo>
                      <a:pt x="192922" y="95448"/>
                      <a:pt x="192680" y="95207"/>
                      <a:pt x="192559" y="94964"/>
                    </a:cubicBezTo>
                    <a:cubicBezTo>
                      <a:pt x="192438" y="94843"/>
                      <a:pt x="192318" y="94602"/>
                      <a:pt x="192438" y="94360"/>
                    </a:cubicBezTo>
                    <a:cubicBezTo>
                      <a:pt x="192318" y="94118"/>
                      <a:pt x="192076" y="93876"/>
                      <a:pt x="191955" y="93634"/>
                    </a:cubicBezTo>
                    <a:cubicBezTo>
                      <a:pt x="191834" y="93513"/>
                      <a:pt x="191713" y="93271"/>
                      <a:pt x="191834" y="93029"/>
                    </a:cubicBezTo>
                    <a:cubicBezTo>
                      <a:pt x="191592" y="93029"/>
                      <a:pt x="191471" y="93029"/>
                      <a:pt x="191229" y="92908"/>
                    </a:cubicBezTo>
                    <a:cubicBezTo>
                      <a:pt x="191229" y="92666"/>
                      <a:pt x="191229" y="92424"/>
                      <a:pt x="191229" y="92303"/>
                    </a:cubicBezTo>
                    <a:lnTo>
                      <a:pt x="191229" y="92303"/>
                    </a:lnTo>
                    <a:cubicBezTo>
                      <a:pt x="191108" y="92303"/>
                      <a:pt x="190866" y="92303"/>
                      <a:pt x="190745" y="92303"/>
                    </a:cubicBezTo>
                    <a:cubicBezTo>
                      <a:pt x="190745" y="91940"/>
                      <a:pt x="190624" y="91456"/>
                      <a:pt x="190503" y="91094"/>
                    </a:cubicBezTo>
                    <a:cubicBezTo>
                      <a:pt x="190020" y="90368"/>
                      <a:pt x="189657" y="89763"/>
                      <a:pt x="189173" y="89037"/>
                    </a:cubicBezTo>
                    <a:cubicBezTo>
                      <a:pt x="189052" y="88795"/>
                      <a:pt x="188810" y="88674"/>
                      <a:pt x="188689" y="88432"/>
                    </a:cubicBezTo>
                    <a:cubicBezTo>
                      <a:pt x="188568" y="88311"/>
                      <a:pt x="188447" y="88069"/>
                      <a:pt x="188447" y="87827"/>
                    </a:cubicBezTo>
                    <a:cubicBezTo>
                      <a:pt x="188205" y="87585"/>
                      <a:pt x="188085" y="87343"/>
                      <a:pt x="187843" y="86980"/>
                    </a:cubicBezTo>
                    <a:cubicBezTo>
                      <a:pt x="187359" y="86255"/>
                      <a:pt x="186996" y="85650"/>
                      <a:pt x="186512" y="84924"/>
                    </a:cubicBezTo>
                    <a:cubicBezTo>
                      <a:pt x="186391" y="84682"/>
                      <a:pt x="186149" y="84440"/>
                      <a:pt x="186028" y="84319"/>
                    </a:cubicBezTo>
                    <a:cubicBezTo>
                      <a:pt x="185907" y="84198"/>
                      <a:pt x="185787" y="83956"/>
                      <a:pt x="185907" y="83714"/>
                    </a:cubicBezTo>
                    <a:cubicBezTo>
                      <a:pt x="185666" y="83472"/>
                      <a:pt x="185545" y="83230"/>
                      <a:pt x="185303" y="82867"/>
                    </a:cubicBezTo>
                    <a:cubicBezTo>
                      <a:pt x="183972" y="81536"/>
                      <a:pt x="183489" y="79843"/>
                      <a:pt x="182521" y="78270"/>
                    </a:cubicBezTo>
                    <a:cubicBezTo>
                      <a:pt x="182279" y="78028"/>
                      <a:pt x="182158" y="77786"/>
                      <a:pt x="181916" y="77544"/>
                    </a:cubicBezTo>
                    <a:cubicBezTo>
                      <a:pt x="181795" y="77423"/>
                      <a:pt x="181795" y="77182"/>
                      <a:pt x="181795" y="76939"/>
                    </a:cubicBezTo>
                    <a:cubicBezTo>
                      <a:pt x="181553" y="76697"/>
                      <a:pt x="181433" y="76456"/>
                      <a:pt x="181191" y="76092"/>
                    </a:cubicBezTo>
                    <a:lnTo>
                      <a:pt x="181191" y="76092"/>
                    </a:lnTo>
                    <a:cubicBezTo>
                      <a:pt x="181070" y="75851"/>
                      <a:pt x="180828" y="75609"/>
                      <a:pt x="180707" y="75487"/>
                    </a:cubicBezTo>
                    <a:cubicBezTo>
                      <a:pt x="179135" y="72826"/>
                      <a:pt x="177441" y="70165"/>
                      <a:pt x="175869" y="67383"/>
                    </a:cubicBezTo>
                    <a:cubicBezTo>
                      <a:pt x="175748" y="67140"/>
                      <a:pt x="175506" y="67019"/>
                      <a:pt x="175385" y="66778"/>
                    </a:cubicBezTo>
                    <a:cubicBezTo>
                      <a:pt x="175385" y="66536"/>
                      <a:pt x="175264" y="66294"/>
                      <a:pt x="175143" y="66052"/>
                    </a:cubicBezTo>
                    <a:cubicBezTo>
                      <a:pt x="175022" y="65810"/>
                      <a:pt x="174781" y="65568"/>
                      <a:pt x="174660" y="65447"/>
                    </a:cubicBezTo>
                    <a:cubicBezTo>
                      <a:pt x="173934" y="64600"/>
                      <a:pt x="173208" y="63632"/>
                      <a:pt x="172483" y="62785"/>
                    </a:cubicBezTo>
                    <a:cubicBezTo>
                      <a:pt x="172483" y="62544"/>
                      <a:pt x="172362" y="62301"/>
                      <a:pt x="172241" y="62060"/>
                    </a:cubicBezTo>
                    <a:cubicBezTo>
                      <a:pt x="172120" y="61818"/>
                      <a:pt x="171999" y="61697"/>
                      <a:pt x="171757" y="61455"/>
                    </a:cubicBezTo>
                    <a:cubicBezTo>
                      <a:pt x="171757" y="61213"/>
                      <a:pt x="171757" y="60971"/>
                      <a:pt x="171757" y="60729"/>
                    </a:cubicBezTo>
                    <a:cubicBezTo>
                      <a:pt x="171515" y="60487"/>
                      <a:pt x="171394" y="60245"/>
                      <a:pt x="171152" y="60003"/>
                    </a:cubicBezTo>
                    <a:cubicBezTo>
                      <a:pt x="171031" y="59882"/>
                      <a:pt x="171031" y="59640"/>
                      <a:pt x="171031" y="59398"/>
                    </a:cubicBezTo>
                    <a:cubicBezTo>
                      <a:pt x="170789" y="59156"/>
                      <a:pt x="170668" y="58914"/>
                      <a:pt x="170426" y="58551"/>
                    </a:cubicBezTo>
                    <a:lnTo>
                      <a:pt x="170426" y="58551"/>
                    </a:lnTo>
                    <a:cubicBezTo>
                      <a:pt x="170185" y="58551"/>
                      <a:pt x="170064" y="58551"/>
                      <a:pt x="169822" y="58431"/>
                    </a:cubicBezTo>
                    <a:cubicBezTo>
                      <a:pt x="169822" y="58310"/>
                      <a:pt x="169822" y="58067"/>
                      <a:pt x="169822" y="57946"/>
                    </a:cubicBezTo>
                    <a:cubicBezTo>
                      <a:pt x="169338" y="57100"/>
                      <a:pt x="168854" y="56132"/>
                      <a:pt x="168250" y="55285"/>
                    </a:cubicBezTo>
                    <a:cubicBezTo>
                      <a:pt x="167645" y="55043"/>
                      <a:pt x="167524" y="54559"/>
                      <a:pt x="167524" y="53954"/>
                    </a:cubicBezTo>
                    <a:cubicBezTo>
                      <a:pt x="165952" y="51656"/>
                      <a:pt x="164500" y="49478"/>
                      <a:pt x="163049" y="47180"/>
                    </a:cubicBezTo>
                    <a:cubicBezTo>
                      <a:pt x="162686" y="46696"/>
                      <a:pt x="162565" y="45970"/>
                      <a:pt x="162323" y="45365"/>
                    </a:cubicBezTo>
                    <a:cubicBezTo>
                      <a:pt x="162081" y="45124"/>
                      <a:pt x="161960" y="44760"/>
                      <a:pt x="161718" y="44519"/>
                    </a:cubicBezTo>
                    <a:lnTo>
                      <a:pt x="161718" y="44519"/>
                    </a:lnTo>
                    <a:cubicBezTo>
                      <a:pt x="161598" y="44277"/>
                      <a:pt x="161356" y="44034"/>
                      <a:pt x="161235" y="43914"/>
                    </a:cubicBezTo>
                    <a:cubicBezTo>
                      <a:pt x="160751" y="43309"/>
                      <a:pt x="160267" y="42583"/>
                      <a:pt x="159662" y="41978"/>
                    </a:cubicBezTo>
                    <a:cubicBezTo>
                      <a:pt x="159179" y="41010"/>
                      <a:pt x="158816" y="40164"/>
                      <a:pt x="158332" y="39195"/>
                    </a:cubicBezTo>
                    <a:cubicBezTo>
                      <a:pt x="158211" y="38954"/>
                      <a:pt x="157969" y="38833"/>
                      <a:pt x="157848" y="38590"/>
                    </a:cubicBezTo>
                    <a:cubicBezTo>
                      <a:pt x="157848" y="38349"/>
                      <a:pt x="157727" y="38107"/>
                      <a:pt x="157606" y="37986"/>
                    </a:cubicBezTo>
                    <a:cubicBezTo>
                      <a:pt x="157364" y="37986"/>
                      <a:pt x="157244" y="37986"/>
                      <a:pt x="157002" y="37986"/>
                    </a:cubicBezTo>
                    <a:cubicBezTo>
                      <a:pt x="157002" y="37744"/>
                      <a:pt x="157002" y="37623"/>
                      <a:pt x="157002" y="37381"/>
                    </a:cubicBezTo>
                    <a:cubicBezTo>
                      <a:pt x="156881" y="37260"/>
                      <a:pt x="156760" y="37018"/>
                      <a:pt x="156760" y="36897"/>
                    </a:cubicBezTo>
                    <a:cubicBezTo>
                      <a:pt x="155913" y="36413"/>
                      <a:pt x="155429" y="35808"/>
                      <a:pt x="155429" y="34720"/>
                    </a:cubicBezTo>
                    <a:lnTo>
                      <a:pt x="155429" y="34720"/>
                    </a:lnTo>
                    <a:cubicBezTo>
                      <a:pt x="155187" y="34478"/>
                      <a:pt x="155067" y="34236"/>
                      <a:pt x="154825" y="33994"/>
                    </a:cubicBezTo>
                    <a:cubicBezTo>
                      <a:pt x="153736" y="32421"/>
                      <a:pt x="152527" y="30848"/>
                      <a:pt x="151438" y="29276"/>
                    </a:cubicBezTo>
                    <a:cubicBezTo>
                      <a:pt x="151438" y="29034"/>
                      <a:pt x="151438" y="28792"/>
                      <a:pt x="151438" y="28550"/>
                    </a:cubicBezTo>
                    <a:cubicBezTo>
                      <a:pt x="151317" y="28308"/>
                      <a:pt x="151075" y="28066"/>
                      <a:pt x="150954" y="27824"/>
                    </a:cubicBezTo>
                    <a:lnTo>
                      <a:pt x="150954" y="27824"/>
                    </a:lnTo>
                    <a:cubicBezTo>
                      <a:pt x="150713" y="27461"/>
                      <a:pt x="150471" y="27340"/>
                      <a:pt x="150229" y="27219"/>
                    </a:cubicBezTo>
                    <a:cubicBezTo>
                      <a:pt x="150229" y="26977"/>
                      <a:pt x="150229" y="26735"/>
                      <a:pt x="150229" y="26493"/>
                    </a:cubicBezTo>
                    <a:lnTo>
                      <a:pt x="150229" y="26493"/>
                    </a:lnTo>
                    <a:cubicBezTo>
                      <a:pt x="150108" y="26252"/>
                      <a:pt x="149866" y="26009"/>
                      <a:pt x="149745" y="25888"/>
                    </a:cubicBezTo>
                    <a:cubicBezTo>
                      <a:pt x="149261" y="25404"/>
                      <a:pt x="148777" y="24921"/>
                      <a:pt x="148294" y="24437"/>
                    </a:cubicBezTo>
                    <a:lnTo>
                      <a:pt x="148294" y="24437"/>
                    </a:lnTo>
                    <a:cubicBezTo>
                      <a:pt x="148173" y="22985"/>
                      <a:pt x="146842" y="22259"/>
                      <a:pt x="146237" y="21291"/>
                    </a:cubicBezTo>
                    <a:cubicBezTo>
                      <a:pt x="144907" y="19477"/>
                      <a:pt x="143456" y="17783"/>
                      <a:pt x="142125" y="15969"/>
                    </a:cubicBezTo>
                    <a:cubicBezTo>
                      <a:pt x="141763" y="15485"/>
                      <a:pt x="141400" y="15001"/>
                      <a:pt x="140916" y="14517"/>
                    </a:cubicBezTo>
                    <a:cubicBezTo>
                      <a:pt x="140674" y="14275"/>
                      <a:pt x="140553" y="14033"/>
                      <a:pt x="140311" y="13912"/>
                    </a:cubicBezTo>
                    <a:lnTo>
                      <a:pt x="140311" y="13912"/>
                    </a:lnTo>
                    <a:cubicBezTo>
                      <a:pt x="140069" y="13670"/>
                      <a:pt x="139948" y="13428"/>
                      <a:pt x="139707" y="13186"/>
                    </a:cubicBezTo>
                    <a:cubicBezTo>
                      <a:pt x="137288" y="11251"/>
                      <a:pt x="134748" y="9194"/>
                      <a:pt x="132329" y="7258"/>
                    </a:cubicBezTo>
                    <a:cubicBezTo>
                      <a:pt x="131724" y="7017"/>
                      <a:pt x="131119" y="6775"/>
                      <a:pt x="130636" y="6412"/>
                    </a:cubicBezTo>
                    <a:cubicBezTo>
                      <a:pt x="129668" y="5928"/>
                      <a:pt x="128942" y="5081"/>
                      <a:pt x="127733" y="5081"/>
                    </a:cubicBezTo>
                    <a:cubicBezTo>
                      <a:pt x="127491" y="4476"/>
                      <a:pt x="127007" y="4476"/>
                      <a:pt x="126403" y="4355"/>
                    </a:cubicBezTo>
                    <a:cubicBezTo>
                      <a:pt x="126161" y="3750"/>
                      <a:pt x="125556" y="3750"/>
                      <a:pt x="125072" y="3750"/>
                    </a:cubicBezTo>
                    <a:cubicBezTo>
                      <a:pt x="124588" y="2903"/>
                      <a:pt x="123863" y="3145"/>
                      <a:pt x="123137" y="3024"/>
                    </a:cubicBezTo>
                    <a:lnTo>
                      <a:pt x="123137" y="3024"/>
                    </a:lnTo>
                    <a:cubicBezTo>
                      <a:pt x="122895" y="2419"/>
                      <a:pt x="122411" y="2419"/>
                      <a:pt x="121807" y="2541"/>
                    </a:cubicBezTo>
                    <a:cubicBezTo>
                      <a:pt x="121565" y="2298"/>
                      <a:pt x="121202" y="2057"/>
                      <a:pt x="120960" y="1815"/>
                    </a:cubicBezTo>
                    <a:lnTo>
                      <a:pt x="120718" y="1815"/>
                    </a:lnTo>
                    <a:cubicBezTo>
                      <a:pt x="120718" y="1815"/>
                      <a:pt x="120476" y="1815"/>
                      <a:pt x="120476" y="1815"/>
                    </a:cubicBezTo>
                    <a:cubicBezTo>
                      <a:pt x="119751" y="1815"/>
                      <a:pt x="119146" y="1815"/>
                      <a:pt x="118420" y="1815"/>
                    </a:cubicBezTo>
                    <a:cubicBezTo>
                      <a:pt x="118420" y="1573"/>
                      <a:pt x="118420" y="1452"/>
                      <a:pt x="118299" y="1210"/>
                    </a:cubicBezTo>
                    <a:cubicBezTo>
                      <a:pt x="117695" y="1210"/>
                      <a:pt x="117090" y="1210"/>
                      <a:pt x="116485" y="1210"/>
                    </a:cubicBezTo>
                    <a:cubicBezTo>
                      <a:pt x="115880" y="1210"/>
                      <a:pt x="115276" y="1210"/>
                      <a:pt x="114550" y="1089"/>
                    </a:cubicBezTo>
                    <a:cubicBezTo>
                      <a:pt x="113461" y="363"/>
                      <a:pt x="112494" y="121"/>
                      <a:pt x="111405" y="1089"/>
                    </a:cubicBezTo>
                    <a:cubicBezTo>
                      <a:pt x="111285" y="1089"/>
                      <a:pt x="111163" y="1089"/>
                      <a:pt x="111043" y="968"/>
                    </a:cubicBezTo>
                    <a:cubicBezTo>
                      <a:pt x="110680" y="726"/>
                      <a:pt x="110438" y="363"/>
                      <a:pt x="109833" y="0"/>
                    </a:cubicBezTo>
                    <a:lnTo>
                      <a:pt x="87216" y="0"/>
                    </a:lnTo>
                    <a:cubicBezTo>
                      <a:pt x="87096" y="121"/>
                      <a:pt x="86854" y="363"/>
                      <a:pt x="86733" y="363"/>
                    </a:cubicBezTo>
                    <a:cubicBezTo>
                      <a:pt x="85281" y="605"/>
                      <a:pt x="83830" y="847"/>
                      <a:pt x="82379" y="1089"/>
                    </a:cubicBezTo>
                    <a:cubicBezTo>
                      <a:pt x="81774" y="1089"/>
                      <a:pt x="81169" y="1210"/>
                      <a:pt x="80565" y="1331"/>
                    </a:cubicBezTo>
                    <a:cubicBezTo>
                      <a:pt x="79839" y="2298"/>
                      <a:pt x="78750" y="1815"/>
                      <a:pt x="77783" y="2057"/>
                    </a:cubicBezTo>
                    <a:cubicBezTo>
                      <a:pt x="77299" y="2783"/>
                      <a:pt x="76452" y="2541"/>
                      <a:pt x="75848" y="2662"/>
                    </a:cubicBezTo>
                    <a:cubicBezTo>
                      <a:pt x="75364" y="3508"/>
                      <a:pt x="74517" y="3267"/>
                      <a:pt x="73792" y="3388"/>
                    </a:cubicBezTo>
                    <a:cubicBezTo>
                      <a:pt x="72824" y="4113"/>
                      <a:pt x="71615" y="4355"/>
                      <a:pt x="70526" y="4597"/>
                    </a:cubicBezTo>
                    <a:cubicBezTo>
                      <a:pt x="70284" y="4718"/>
                      <a:pt x="70042" y="4960"/>
                      <a:pt x="69800" y="5081"/>
                    </a:cubicBezTo>
                    <a:cubicBezTo>
                      <a:pt x="69559" y="5202"/>
                      <a:pt x="69438" y="5323"/>
                      <a:pt x="69196" y="5202"/>
                    </a:cubicBezTo>
                    <a:cubicBezTo>
                      <a:pt x="68954" y="5323"/>
                      <a:pt x="68712" y="5565"/>
                      <a:pt x="68470" y="5686"/>
                    </a:cubicBezTo>
                    <a:cubicBezTo>
                      <a:pt x="68349" y="5807"/>
                      <a:pt x="68107" y="5928"/>
                      <a:pt x="67865" y="5807"/>
                    </a:cubicBezTo>
                    <a:cubicBezTo>
                      <a:pt x="67382" y="6654"/>
                      <a:pt x="66777" y="7137"/>
                      <a:pt x="65809" y="7137"/>
                    </a:cubicBezTo>
                    <a:cubicBezTo>
                      <a:pt x="65809" y="7137"/>
                      <a:pt x="65809" y="7137"/>
                      <a:pt x="65809" y="7137"/>
                    </a:cubicBezTo>
                    <a:cubicBezTo>
                      <a:pt x="65567" y="7380"/>
                      <a:pt x="65325" y="7501"/>
                      <a:pt x="65084" y="7742"/>
                    </a:cubicBezTo>
                    <a:lnTo>
                      <a:pt x="65084" y="7742"/>
                    </a:lnTo>
                    <a:cubicBezTo>
                      <a:pt x="64842" y="7984"/>
                      <a:pt x="64600" y="8105"/>
                      <a:pt x="64358" y="8347"/>
                    </a:cubicBezTo>
                    <a:lnTo>
                      <a:pt x="64358" y="8347"/>
                    </a:lnTo>
                    <a:cubicBezTo>
                      <a:pt x="64116" y="8589"/>
                      <a:pt x="63995" y="8710"/>
                      <a:pt x="63753" y="8952"/>
                    </a:cubicBezTo>
                    <a:cubicBezTo>
                      <a:pt x="63269" y="9194"/>
                      <a:pt x="62907" y="9557"/>
                      <a:pt x="62423" y="9799"/>
                    </a:cubicBezTo>
                    <a:cubicBezTo>
                      <a:pt x="62181" y="10041"/>
                      <a:pt x="61939" y="10283"/>
                      <a:pt x="61697" y="10404"/>
                    </a:cubicBezTo>
                    <a:lnTo>
                      <a:pt x="61697" y="10404"/>
                    </a:lnTo>
                    <a:cubicBezTo>
                      <a:pt x="61455" y="10646"/>
                      <a:pt x="61213" y="10767"/>
                      <a:pt x="60971" y="11009"/>
                    </a:cubicBezTo>
                    <a:lnTo>
                      <a:pt x="60971" y="11009"/>
                    </a:lnTo>
                    <a:cubicBezTo>
                      <a:pt x="60730" y="11251"/>
                      <a:pt x="60609" y="11493"/>
                      <a:pt x="60367" y="11735"/>
                    </a:cubicBezTo>
                    <a:lnTo>
                      <a:pt x="60367" y="11735"/>
                    </a:lnTo>
                    <a:cubicBezTo>
                      <a:pt x="60125" y="11976"/>
                      <a:pt x="60004" y="12218"/>
                      <a:pt x="59762" y="12340"/>
                    </a:cubicBezTo>
                    <a:lnTo>
                      <a:pt x="59762" y="12340"/>
                    </a:lnTo>
                    <a:cubicBezTo>
                      <a:pt x="59520" y="12581"/>
                      <a:pt x="59399" y="12823"/>
                      <a:pt x="59157" y="13066"/>
                    </a:cubicBezTo>
                    <a:lnTo>
                      <a:pt x="59157" y="13066"/>
                    </a:lnTo>
                    <a:cubicBezTo>
                      <a:pt x="58915" y="13307"/>
                      <a:pt x="58794" y="13549"/>
                      <a:pt x="58552" y="13791"/>
                    </a:cubicBezTo>
                    <a:cubicBezTo>
                      <a:pt x="57948" y="14517"/>
                      <a:pt x="57343" y="15122"/>
                      <a:pt x="56617" y="15848"/>
                    </a:cubicBezTo>
                    <a:cubicBezTo>
                      <a:pt x="56617" y="16331"/>
                      <a:pt x="56496" y="16936"/>
                      <a:pt x="55771" y="17057"/>
                    </a:cubicBezTo>
                    <a:cubicBezTo>
                      <a:pt x="55529" y="17300"/>
                      <a:pt x="55287" y="17541"/>
                      <a:pt x="55166" y="17783"/>
                    </a:cubicBezTo>
                    <a:cubicBezTo>
                      <a:pt x="54924" y="18025"/>
                      <a:pt x="54803" y="18267"/>
                      <a:pt x="54561" y="18509"/>
                    </a:cubicBezTo>
                    <a:cubicBezTo>
                      <a:pt x="54319" y="18751"/>
                      <a:pt x="54198" y="18872"/>
                      <a:pt x="53957" y="19114"/>
                    </a:cubicBezTo>
                    <a:cubicBezTo>
                      <a:pt x="53836" y="19598"/>
                      <a:pt x="53836" y="20203"/>
                      <a:pt x="53110" y="20324"/>
                    </a:cubicBezTo>
                    <a:lnTo>
                      <a:pt x="53110" y="20324"/>
                    </a:lnTo>
                    <a:cubicBezTo>
                      <a:pt x="52868" y="20566"/>
                      <a:pt x="52747" y="20808"/>
                      <a:pt x="52505" y="21049"/>
                    </a:cubicBezTo>
                    <a:lnTo>
                      <a:pt x="52505" y="21049"/>
                    </a:lnTo>
                    <a:cubicBezTo>
                      <a:pt x="52263" y="21291"/>
                      <a:pt x="52142" y="21534"/>
                      <a:pt x="51901" y="21775"/>
                    </a:cubicBezTo>
                    <a:cubicBezTo>
                      <a:pt x="51901" y="21775"/>
                      <a:pt x="51901" y="21775"/>
                      <a:pt x="51901" y="21775"/>
                    </a:cubicBezTo>
                    <a:cubicBezTo>
                      <a:pt x="51659" y="22017"/>
                      <a:pt x="51417" y="22259"/>
                      <a:pt x="51296" y="22501"/>
                    </a:cubicBezTo>
                    <a:cubicBezTo>
                      <a:pt x="51296" y="22501"/>
                      <a:pt x="51296" y="22501"/>
                      <a:pt x="51296" y="22501"/>
                    </a:cubicBezTo>
                    <a:cubicBezTo>
                      <a:pt x="51296" y="23106"/>
                      <a:pt x="51296" y="23590"/>
                      <a:pt x="50570" y="23832"/>
                    </a:cubicBezTo>
                    <a:cubicBezTo>
                      <a:pt x="50570" y="23832"/>
                      <a:pt x="50570" y="23832"/>
                      <a:pt x="50570" y="23832"/>
                    </a:cubicBezTo>
                    <a:cubicBezTo>
                      <a:pt x="50328" y="24074"/>
                      <a:pt x="50207" y="24437"/>
                      <a:pt x="49965" y="24679"/>
                    </a:cubicBezTo>
                    <a:lnTo>
                      <a:pt x="49965" y="24679"/>
                    </a:lnTo>
                    <a:cubicBezTo>
                      <a:pt x="49965" y="24800"/>
                      <a:pt x="49965" y="25042"/>
                      <a:pt x="49965" y="25163"/>
                    </a:cubicBezTo>
                    <a:cubicBezTo>
                      <a:pt x="49724" y="25404"/>
                      <a:pt x="49603" y="25647"/>
                      <a:pt x="49361" y="25888"/>
                    </a:cubicBezTo>
                    <a:cubicBezTo>
                      <a:pt x="48877" y="26493"/>
                      <a:pt x="48514" y="27219"/>
                      <a:pt x="48030" y="27824"/>
                    </a:cubicBezTo>
                    <a:cubicBezTo>
                      <a:pt x="46821" y="29639"/>
                      <a:pt x="45732" y="31574"/>
                      <a:pt x="44523" y="33389"/>
                    </a:cubicBezTo>
                    <a:cubicBezTo>
                      <a:pt x="41620" y="37986"/>
                      <a:pt x="38597" y="42462"/>
                      <a:pt x="35694" y="46938"/>
                    </a:cubicBezTo>
                    <a:cubicBezTo>
                      <a:pt x="32549" y="51777"/>
                      <a:pt x="29284" y="56495"/>
                      <a:pt x="26260" y="61334"/>
                    </a:cubicBezTo>
                    <a:cubicBezTo>
                      <a:pt x="20213" y="71012"/>
                      <a:pt x="14045" y="80811"/>
                      <a:pt x="7756" y="90368"/>
                    </a:cubicBezTo>
                    <a:cubicBezTo>
                      <a:pt x="5579" y="93634"/>
                      <a:pt x="3281" y="96900"/>
                      <a:pt x="1587" y="100529"/>
                    </a:cubicBezTo>
                    <a:cubicBezTo>
                      <a:pt x="499" y="102828"/>
                      <a:pt x="-106" y="105247"/>
                      <a:pt x="15" y="107909"/>
                    </a:cubicBezTo>
                    <a:cubicBezTo>
                      <a:pt x="15" y="110570"/>
                      <a:pt x="1104" y="112627"/>
                      <a:pt x="2918" y="114441"/>
                    </a:cubicBezTo>
                    <a:cubicBezTo>
                      <a:pt x="4611" y="116135"/>
                      <a:pt x="6667" y="116740"/>
                      <a:pt x="8965" y="116619"/>
                    </a:cubicBezTo>
                    <a:cubicBezTo>
                      <a:pt x="9207" y="116619"/>
                      <a:pt x="9449" y="116619"/>
                      <a:pt x="9691" y="116619"/>
                    </a:cubicBezTo>
                    <a:cubicBezTo>
                      <a:pt x="12714" y="116861"/>
                      <a:pt x="15133" y="115530"/>
                      <a:pt x="16948" y="113232"/>
                    </a:cubicBezTo>
                    <a:cubicBezTo>
                      <a:pt x="19487" y="109965"/>
                      <a:pt x="22148" y="106578"/>
                      <a:pt x="24446" y="103070"/>
                    </a:cubicBezTo>
                    <a:cubicBezTo>
                      <a:pt x="29405" y="95690"/>
                      <a:pt x="34122" y="88190"/>
                      <a:pt x="38959" y="80931"/>
                    </a:cubicBezTo>
                    <a:cubicBezTo>
                      <a:pt x="43797" y="73673"/>
                      <a:pt x="48514" y="66294"/>
                      <a:pt x="52989" y="58793"/>
                    </a:cubicBezTo>
                    <a:cubicBezTo>
                      <a:pt x="55650" y="54438"/>
                      <a:pt x="58190" y="50083"/>
                      <a:pt x="60850" y="45728"/>
                    </a:cubicBezTo>
                    <a:cubicBezTo>
                      <a:pt x="61939" y="44034"/>
                      <a:pt x="62665" y="42220"/>
                      <a:pt x="64842" y="41010"/>
                    </a:cubicBezTo>
                    <a:cubicBezTo>
                      <a:pt x="65446" y="41010"/>
                      <a:pt x="66293" y="41252"/>
                      <a:pt x="67140" y="41373"/>
                    </a:cubicBezTo>
                    <a:cubicBezTo>
                      <a:pt x="67140" y="41373"/>
                      <a:pt x="67261" y="41494"/>
                      <a:pt x="67382" y="41615"/>
                    </a:cubicBezTo>
                    <a:cubicBezTo>
                      <a:pt x="67382" y="43188"/>
                      <a:pt x="67623" y="44760"/>
                      <a:pt x="67382" y="46212"/>
                    </a:cubicBezTo>
                    <a:cubicBezTo>
                      <a:pt x="66898" y="48389"/>
                      <a:pt x="67019" y="50567"/>
                      <a:pt x="66898" y="52866"/>
                    </a:cubicBezTo>
                    <a:cubicBezTo>
                      <a:pt x="66898" y="56737"/>
                      <a:pt x="66898" y="60608"/>
                      <a:pt x="66898" y="64600"/>
                    </a:cubicBezTo>
                    <a:cubicBezTo>
                      <a:pt x="66898" y="114320"/>
                      <a:pt x="66898" y="164040"/>
                      <a:pt x="66898" y="213761"/>
                    </a:cubicBezTo>
                    <a:cubicBezTo>
                      <a:pt x="66898" y="227673"/>
                      <a:pt x="66898" y="241585"/>
                      <a:pt x="66898" y="255497"/>
                    </a:cubicBezTo>
                    <a:cubicBezTo>
                      <a:pt x="66898" y="259126"/>
                      <a:pt x="67623" y="262513"/>
                      <a:pt x="70526" y="265054"/>
                    </a:cubicBezTo>
                    <a:cubicBezTo>
                      <a:pt x="70647" y="265175"/>
                      <a:pt x="70768" y="265416"/>
                      <a:pt x="70768" y="265658"/>
                    </a:cubicBezTo>
                    <a:cubicBezTo>
                      <a:pt x="71494" y="265780"/>
                      <a:pt x="71856" y="266263"/>
                      <a:pt x="72098" y="266989"/>
                    </a:cubicBezTo>
                    <a:cubicBezTo>
                      <a:pt x="72219" y="267231"/>
                      <a:pt x="72582" y="267473"/>
                      <a:pt x="72703" y="267594"/>
                    </a:cubicBezTo>
                    <a:cubicBezTo>
                      <a:pt x="72945" y="267836"/>
                      <a:pt x="73187" y="267957"/>
                      <a:pt x="73429" y="268199"/>
                    </a:cubicBezTo>
                    <a:cubicBezTo>
                      <a:pt x="73429" y="268199"/>
                      <a:pt x="73429" y="268199"/>
                      <a:pt x="73429" y="268199"/>
                    </a:cubicBezTo>
                    <a:cubicBezTo>
                      <a:pt x="73671" y="268441"/>
                      <a:pt x="73913" y="268683"/>
                      <a:pt x="74154" y="268925"/>
                    </a:cubicBezTo>
                    <a:cubicBezTo>
                      <a:pt x="74275" y="268925"/>
                      <a:pt x="74517" y="268925"/>
                      <a:pt x="74638" y="268925"/>
                    </a:cubicBezTo>
                    <a:cubicBezTo>
                      <a:pt x="75727" y="268925"/>
                      <a:pt x="76815" y="268925"/>
                      <a:pt x="77904" y="269288"/>
                    </a:cubicBezTo>
                    <a:cubicBezTo>
                      <a:pt x="82137" y="270255"/>
                      <a:pt x="85765" y="269045"/>
                      <a:pt x="88910" y="266263"/>
                    </a:cubicBezTo>
                    <a:cubicBezTo>
                      <a:pt x="89756" y="265537"/>
                      <a:pt x="91087" y="264932"/>
                      <a:pt x="91208" y="263602"/>
                    </a:cubicBezTo>
                    <a:cubicBezTo>
                      <a:pt x="91208" y="263118"/>
                      <a:pt x="91208" y="262513"/>
                      <a:pt x="91812" y="262271"/>
                    </a:cubicBezTo>
                    <a:cubicBezTo>
                      <a:pt x="91812" y="259731"/>
                      <a:pt x="92054" y="257190"/>
                      <a:pt x="92054" y="254650"/>
                    </a:cubicBezTo>
                    <a:cubicBezTo>
                      <a:pt x="92054" y="217148"/>
                      <a:pt x="92054" y="179646"/>
                      <a:pt x="92054" y="142265"/>
                    </a:cubicBezTo>
                    <a:cubicBezTo>
                      <a:pt x="92054" y="140330"/>
                      <a:pt x="92417" y="138515"/>
                      <a:pt x="92901" y="136579"/>
                    </a:cubicBezTo>
                    <a:cubicBezTo>
                      <a:pt x="93506" y="135974"/>
                      <a:pt x="94110" y="135249"/>
                      <a:pt x="94715" y="134644"/>
                    </a:cubicBezTo>
                    <a:cubicBezTo>
                      <a:pt x="96650" y="133797"/>
                      <a:pt x="98464" y="133555"/>
                      <a:pt x="100400" y="133555"/>
                    </a:cubicBezTo>
                    <a:cubicBezTo>
                      <a:pt x="103181" y="133555"/>
                      <a:pt x="106084" y="135369"/>
                      <a:pt x="106084" y="139120"/>
                    </a:cubicBezTo>
                    <a:cubicBezTo>
                      <a:pt x="106084" y="144443"/>
                      <a:pt x="106084" y="149766"/>
                      <a:pt x="106084" y="155089"/>
                    </a:cubicBezTo>
                    <a:cubicBezTo>
                      <a:pt x="106084" y="175654"/>
                      <a:pt x="106084" y="196220"/>
                      <a:pt x="106084" y="216785"/>
                    </a:cubicBezTo>
                    <a:cubicBezTo>
                      <a:pt x="106930" y="226100"/>
                      <a:pt x="106447" y="235415"/>
                      <a:pt x="106568" y="244730"/>
                    </a:cubicBezTo>
                    <a:cubicBezTo>
                      <a:pt x="106568" y="249932"/>
                      <a:pt x="106568" y="255133"/>
                      <a:pt x="106568" y="260457"/>
                    </a:cubicBezTo>
                    <a:cubicBezTo>
                      <a:pt x="106568" y="260577"/>
                      <a:pt x="106689" y="260819"/>
                      <a:pt x="106568" y="260941"/>
                    </a:cubicBezTo>
                    <a:cubicBezTo>
                      <a:pt x="107414" y="261545"/>
                      <a:pt x="107172" y="262271"/>
                      <a:pt x="107172" y="263118"/>
                    </a:cubicBezTo>
                    <a:cubicBezTo>
                      <a:pt x="107172" y="263239"/>
                      <a:pt x="107172" y="263360"/>
                      <a:pt x="107172" y="263602"/>
                    </a:cubicBezTo>
                    <a:cubicBezTo>
                      <a:pt x="108019" y="263844"/>
                      <a:pt x="108503" y="264206"/>
                      <a:pt x="108382" y="265175"/>
                    </a:cubicBezTo>
                    <a:cubicBezTo>
                      <a:pt x="111526" y="269167"/>
                      <a:pt x="115759" y="270135"/>
                      <a:pt x="120476" y="269409"/>
                    </a:cubicBezTo>
                    <a:cubicBezTo>
                      <a:pt x="121081" y="269409"/>
                      <a:pt x="121807" y="269288"/>
                      <a:pt x="122411" y="269167"/>
                    </a:cubicBezTo>
                    <a:cubicBezTo>
                      <a:pt x="122895" y="269045"/>
                      <a:pt x="123379" y="268804"/>
                      <a:pt x="123742" y="268683"/>
                    </a:cubicBezTo>
                    <a:cubicBezTo>
                      <a:pt x="123863" y="268925"/>
                      <a:pt x="123984" y="268925"/>
                      <a:pt x="124105" y="269045"/>
                    </a:cubicBezTo>
                    <a:cubicBezTo>
                      <a:pt x="124105" y="269045"/>
                      <a:pt x="123984" y="269045"/>
                      <a:pt x="123742" y="268683"/>
                    </a:cubicBezTo>
                    <a:cubicBezTo>
                      <a:pt x="123984" y="268683"/>
                      <a:pt x="124105" y="268562"/>
                      <a:pt x="124346" y="268441"/>
                    </a:cubicBezTo>
                    <a:lnTo>
                      <a:pt x="124346" y="268441"/>
                    </a:lnTo>
                    <a:cubicBezTo>
                      <a:pt x="124588" y="268320"/>
                      <a:pt x="124709" y="268078"/>
                      <a:pt x="124951" y="267957"/>
                    </a:cubicBezTo>
                    <a:cubicBezTo>
                      <a:pt x="125193" y="267957"/>
                      <a:pt x="125435" y="267836"/>
                      <a:pt x="125677" y="267715"/>
                    </a:cubicBezTo>
                    <a:cubicBezTo>
                      <a:pt x="125919" y="267110"/>
                      <a:pt x="126403" y="266989"/>
                      <a:pt x="127007" y="266989"/>
                    </a:cubicBezTo>
                    <a:cubicBezTo>
                      <a:pt x="127007" y="266989"/>
                      <a:pt x="127007" y="266989"/>
                      <a:pt x="127007" y="266989"/>
                    </a:cubicBezTo>
                    <a:cubicBezTo>
                      <a:pt x="127249" y="266747"/>
                      <a:pt x="127491" y="266505"/>
                      <a:pt x="127733" y="266263"/>
                    </a:cubicBezTo>
                    <a:cubicBezTo>
                      <a:pt x="128338" y="265658"/>
                      <a:pt x="128942" y="264932"/>
                      <a:pt x="129547" y="264328"/>
                    </a:cubicBezTo>
                    <a:cubicBezTo>
                      <a:pt x="129668" y="263844"/>
                      <a:pt x="129668" y="263239"/>
                      <a:pt x="130394" y="262997"/>
                    </a:cubicBezTo>
                    <a:cubicBezTo>
                      <a:pt x="131240" y="259852"/>
                      <a:pt x="131966" y="256585"/>
                      <a:pt x="131603" y="253198"/>
                    </a:cubicBezTo>
                    <a:cubicBezTo>
                      <a:pt x="131603" y="252472"/>
                      <a:pt x="131482" y="251625"/>
                      <a:pt x="131361" y="250899"/>
                    </a:cubicBezTo>
                    <a:cubicBezTo>
                      <a:pt x="131119" y="249085"/>
                      <a:pt x="130998" y="247391"/>
                      <a:pt x="131361" y="245577"/>
                    </a:cubicBezTo>
                    <a:cubicBezTo>
                      <a:pt x="131482" y="244972"/>
                      <a:pt x="131603" y="244246"/>
                      <a:pt x="131603" y="243641"/>
                    </a:cubicBezTo>
                    <a:cubicBezTo>
                      <a:pt x="131603" y="242431"/>
                      <a:pt x="131240" y="241221"/>
                      <a:pt x="131240" y="240012"/>
                    </a:cubicBezTo>
                    <a:cubicBezTo>
                      <a:pt x="131240" y="238923"/>
                      <a:pt x="131603" y="237956"/>
                      <a:pt x="131240" y="236746"/>
                    </a:cubicBezTo>
                    <a:cubicBezTo>
                      <a:pt x="130998" y="235778"/>
                      <a:pt x="130998" y="234689"/>
                      <a:pt x="131240" y="233721"/>
                    </a:cubicBezTo>
                    <a:cubicBezTo>
                      <a:pt x="131845" y="231544"/>
                      <a:pt x="131603" y="229366"/>
                      <a:pt x="131603" y="227068"/>
                    </a:cubicBezTo>
                    <a:cubicBezTo>
                      <a:pt x="131603" y="171178"/>
                      <a:pt x="131603" y="115409"/>
                      <a:pt x="131603" y="59519"/>
                    </a:cubicBezTo>
                    <a:cubicBezTo>
                      <a:pt x="131603" y="56253"/>
                      <a:pt x="131603" y="53107"/>
                      <a:pt x="131603" y="49841"/>
                    </a:cubicBezTo>
                    <a:cubicBezTo>
                      <a:pt x="131603" y="48753"/>
                      <a:pt x="131603" y="47664"/>
                      <a:pt x="131603" y="46454"/>
                    </a:cubicBezTo>
                    <a:cubicBezTo>
                      <a:pt x="131603" y="46212"/>
                      <a:pt x="131603" y="45970"/>
                      <a:pt x="131603" y="45728"/>
                    </a:cubicBezTo>
                    <a:cubicBezTo>
                      <a:pt x="131482" y="45365"/>
                      <a:pt x="131240" y="45124"/>
                      <a:pt x="131240" y="44760"/>
                    </a:cubicBezTo>
                    <a:cubicBezTo>
                      <a:pt x="130998" y="43793"/>
                      <a:pt x="130998" y="42825"/>
                      <a:pt x="131724" y="41978"/>
                    </a:cubicBezTo>
                    <a:cubicBezTo>
                      <a:pt x="132450" y="41131"/>
                      <a:pt x="133296" y="40889"/>
                      <a:pt x="134627" y="41010"/>
                    </a:cubicBezTo>
                    <a:cubicBezTo>
                      <a:pt x="135715" y="41736"/>
                      <a:pt x="136562" y="42825"/>
                      <a:pt x="137288" y="44034"/>
                    </a:cubicBezTo>
                    <a:cubicBezTo>
                      <a:pt x="140795" y="50204"/>
                      <a:pt x="144302" y="56253"/>
                      <a:pt x="147931" y="62423"/>
                    </a:cubicBezTo>
                    <a:cubicBezTo>
                      <a:pt x="150229" y="66173"/>
                      <a:pt x="152527" y="69923"/>
                      <a:pt x="154946" y="73673"/>
                    </a:cubicBezTo>
                    <a:cubicBezTo>
                      <a:pt x="159662" y="81295"/>
                      <a:pt x="164500" y="88795"/>
                      <a:pt x="169217" y="96416"/>
                    </a:cubicBezTo>
                    <a:cubicBezTo>
                      <a:pt x="171394" y="99803"/>
                      <a:pt x="173692" y="103191"/>
                      <a:pt x="175869" y="106699"/>
                    </a:cubicBezTo>
                    <a:cubicBezTo>
                      <a:pt x="176957" y="108393"/>
                      <a:pt x="178046" y="110207"/>
                      <a:pt x="179014" y="112022"/>
                    </a:cubicBezTo>
                    <a:cubicBezTo>
                      <a:pt x="179255" y="112506"/>
                      <a:pt x="179497" y="112989"/>
                      <a:pt x="179860" y="113474"/>
                    </a:cubicBezTo>
                    <a:cubicBezTo>
                      <a:pt x="180223" y="113957"/>
                      <a:pt x="180707" y="114441"/>
                      <a:pt x="180707" y="114441"/>
                    </a:cubicBezTo>
                    <a:cubicBezTo>
                      <a:pt x="182642" y="115409"/>
                      <a:pt x="183851" y="116014"/>
                      <a:pt x="185061" y="116740"/>
                    </a:cubicBezTo>
                    <a:cubicBezTo>
                      <a:pt x="185061" y="116740"/>
                      <a:pt x="185303" y="116740"/>
                      <a:pt x="185424" y="116740"/>
                    </a:cubicBezTo>
                    <a:cubicBezTo>
                      <a:pt x="188689" y="117828"/>
                      <a:pt x="191471" y="116740"/>
                      <a:pt x="193769" y="114320"/>
                    </a:cubicBezTo>
                    <a:cubicBezTo>
                      <a:pt x="194615" y="113474"/>
                      <a:pt x="195462" y="112627"/>
                      <a:pt x="196430" y="111780"/>
                    </a:cubicBezTo>
                    <a:cubicBezTo>
                      <a:pt x="196792" y="110691"/>
                      <a:pt x="197155" y="109602"/>
                      <a:pt x="197397" y="108514"/>
                    </a:cubicBezTo>
                    <a:cubicBezTo>
                      <a:pt x="197155" y="108150"/>
                      <a:pt x="197397" y="107909"/>
                      <a:pt x="197760" y="107788"/>
                    </a:cubicBezTo>
                    <a:cubicBezTo>
                      <a:pt x="197760" y="106820"/>
                      <a:pt x="197760" y="105852"/>
                      <a:pt x="197760" y="104884"/>
                    </a:cubicBezTo>
                    <a:close/>
                  </a:path>
                </a:pathLst>
              </a:custGeom>
              <a:solidFill>
                <a:srgbClr val="8CAA4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grpSp>
        <p:nvGrpSpPr>
          <p:cNvPr id="284" name="Google Shape;284;p12"/>
          <p:cNvGrpSpPr/>
          <p:nvPr/>
        </p:nvGrpSpPr>
        <p:grpSpPr>
          <a:xfrm>
            <a:off x="744160" y="9394145"/>
            <a:ext cx="708033" cy="421330"/>
            <a:chOff x="5910897" y="2881815"/>
            <a:chExt cx="806524" cy="479939"/>
          </a:xfrm>
        </p:grpSpPr>
        <p:sp>
          <p:nvSpPr>
            <p:cNvPr id="285" name="Google Shape;285;p12"/>
            <p:cNvSpPr/>
            <p:nvPr/>
          </p:nvSpPr>
          <p:spPr>
            <a:xfrm>
              <a:off x="5910897" y="2881815"/>
              <a:ext cx="541781" cy="479939"/>
            </a:xfrm>
            <a:custGeom>
              <a:avLst/>
              <a:gdLst/>
              <a:ahLst/>
              <a:cxnLst/>
              <a:rect l="l" t="t" r="r" b="b"/>
              <a:pathLst>
                <a:path w="195567" h="173244" extrusionOk="0">
                  <a:moveTo>
                    <a:pt x="188190" y="31524"/>
                  </a:moveTo>
                  <a:cubicBezTo>
                    <a:pt x="184320" y="24507"/>
                    <a:pt x="179724" y="18217"/>
                    <a:pt x="173435" y="13015"/>
                  </a:cubicBezTo>
                  <a:cubicBezTo>
                    <a:pt x="167146" y="7813"/>
                    <a:pt x="160131" y="4547"/>
                    <a:pt x="152511" y="2248"/>
                  </a:cubicBezTo>
                  <a:cubicBezTo>
                    <a:pt x="149488" y="1280"/>
                    <a:pt x="146343" y="554"/>
                    <a:pt x="143078" y="796"/>
                  </a:cubicBezTo>
                  <a:cubicBezTo>
                    <a:pt x="141505" y="796"/>
                    <a:pt x="140054" y="796"/>
                    <a:pt x="138482" y="796"/>
                  </a:cubicBezTo>
                  <a:cubicBezTo>
                    <a:pt x="133765" y="796"/>
                    <a:pt x="129169" y="1764"/>
                    <a:pt x="124573" y="2974"/>
                  </a:cubicBezTo>
                  <a:cubicBezTo>
                    <a:pt x="116470" y="5151"/>
                    <a:pt x="110060" y="9990"/>
                    <a:pt x="104375" y="15918"/>
                  </a:cubicBezTo>
                  <a:cubicBezTo>
                    <a:pt x="102440" y="17854"/>
                    <a:pt x="100989" y="20273"/>
                    <a:pt x="99417" y="22451"/>
                  </a:cubicBezTo>
                  <a:cubicBezTo>
                    <a:pt x="98570" y="23539"/>
                    <a:pt x="97965" y="24870"/>
                    <a:pt x="95909" y="24870"/>
                  </a:cubicBezTo>
                  <a:cubicBezTo>
                    <a:pt x="95426" y="24386"/>
                    <a:pt x="94700" y="23902"/>
                    <a:pt x="94095" y="23298"/>
                  </a:cubicBezTo>
                  <a:cubicBezTo>
                    <a:pt x="91434" y="20152"/>
                    <a:pt x="88774" y="17007"/>
                    <a:pt x="85992" y="13862"/>
                  </a:cubicBezTo>
                  <a:cubicBezTo>
                    <a:pt x="84903" y="12652"/>
                    <a:pt x="83452" y="11684"/>
                    <a:pt x="82122" y="10595"/>
                  </a:cubicBezTo>
                  <a:cubicBezTo>
                    <a:pt x="80549" y="9264"/>
                    <a:pt x="79098" y="7571"/>
                    <a:pt x="77284" y="6724"/>
                  </a:cubicBezTo>
                  <a:cubicBezTo>
                    <a:pt x="73655" y="4910"/>
                    <a:pt x="69785" y="3337"/>
                    <a:pt x="65915" y="2127"/>
                  </a:cubicBezTo>
                  <a:cubicBezTo>
                    <a:pt x="61198" y="796"/>
                    <a:pt x="56481" y="-292"/>
                    <a:pt x="51522" y="71"/>
                  </a:cubicBezTo>
                  <a:cubicBezTo>
                    <a:pt x="49950" y="191"/>
                    <a:pt x="48499" y="433"/>
                    <a:pt x="47048" y="554"/>
                  </a:cubicBezTo>
                  <a:cubicBezTo>
                    <a:pt x="39791" y="1401"/>
                    <a:pt x="33139" y="3821"/>
                    <a:pt x="27092" y="7934"/>
                  </a:cubicBezTo>
                  <a:cubicBezTo>
                    <a:pt x="23101" y="10595"/>
                    <a:pt x="19351" y="13378"/>
                    <a:pt x="16086" y="16765"/>
                  </a:cubicBezTo>
                  <a:cubicBezTo>
                    <a:pt x="12578" y="20394"/>
                    <a:pt x="9797" y="24507"/>
                    <a:pt x="7136" y="28983"/>
                  </a:cubicBezTo>
                  <a:cubicBezTo>
                    <a:pt x="3266" y="35516"/>
                    <a:pt x="1572" y="42774"/>
                    <a:pt x="363" y="50154"/>
                  </a:cubicBezTo>
                  <a:cubicBezTo>
                    <a:pt x="-242" y="53783"/>
                    <a:pt x="121" y="57533"/>
                    <a:pt x="0" y="61162"/>
                  </a:cubicBezTo>
                  <a:cubicBezTo>
                    <a:pt x="0" y="62493"/>
                    <a:pt x="0" y="63945"/>
                    <a:pt x="0" y="65275"/>
                  </a:cubicBezTo>
                  <a:cubicBezTo>
                    <a:pt x="968" y="72171"/>
                    <a:pt x="2540" y="78945"/>
                    <a:pt x="4959" y="85478"/>
                  </a:cubicBezTo>
                  <a:cubicBezTo>
                    <a:pt x="5684" y="85841"/>
                    <a:pt x="5926" y="86567"/>
                    <a:pt x="5926" y="87414"/>
                  </a:cubicBezTo>
                  <a:lnTo>
                    <a:pt x="5926" y="87414"/>
                  </a:lnTo>
                  <a:cubicBezTo>
                    <a:pt x="6894" y="87655"/>
                    <a:pt x="6894" y="88502"/>
                    <a:pt x="6894" y="89228"/>
                  </a:cubicBezTo>
                  <a:lnTo>
                    <a:pt x="6894" y="89228"/>
                  </a:lnTo>
                  <a:cubicBezTo>
                    <a:pt x="7740" y="90075"/>
                    <a:pt x="8708" y="90922"/>
                    <a:pt x="9313" y="91890"/>
                  </a:cubicBezTo>
                  <a:cubicBezTo>
                    <a:pt x="10885" y="94309"/>
                    <a:pt x="12699" y="96607"/>
                    <a:pt x="14634" y="98785"/>
                  </a:cubicBezTo>
                  <a:cubicBezTo>
                    <a:pt x="21649" y="107132"/>
                    <a:pt x="29631" y="114391"/>
                    <a:pt x="37372" y="122012"/>
                  </a:cubicBezTo>
                  <a:cubicBezTo>
                    <a:pt x="41847" y="126367"/>
                    <a:pt x="46443" y="130601"/>
                    <a:pt x="51039" y="134956"/>
                  </a:cubicBezTo>
                  <a:cubicBezTo>
                    <a:pt x="57449" y="140884"/>
                    <a:pt x="63980" y="146570"/>
                    <a:pt x="70148" y="152739"/>
                  </a:cubicBezTo>
                  <a:cubicBezTo>
                    <a:pt x="72809" y="155280"/>
                    <a:pt x="75591" y="157578"/>
                    <a:pt x="78130" y="160240"/>
                  </a:cubicBezTo>
                  <a:cubicBezTo>
                    <a:pt x="79945" y="162054"/>
                    <a:pt x="82122" y="163506"/>
                    <a:pt x="84057" y="165200"/>
                  </a:cubicBezTo>
                  <a:cubicBezTo>
                    <a:pt x="86355" y="167135"/>
                    <a:pt x="88653" y="169313"/>
                    <a:pt x="90951" y="171248"/>
                  </a:cubicBezTo>
                  <a:cubicBezTo>
                    <a:pt x="93974" y="173668"/>
                    <a:pt x="96514" y="173910"/>
                    <a:pt x="99779" y="171853"/>
                  </a:cubicBezTo>
                  <a:cubicBezTo>
                    <a:pt x="100263" y="171490"/>
                    <a:pt x="100747" y="171006"/>
                    <a:pt x="101231" y="170764"/>
                  </a:cubicBezTo>
                  <a:cubicBezTo>
                    <a:pt x="101594" y="170522"/>
                    <a:pt x="102077" y="170522"/>
                    <a:pt x="102561" y="170401"/>
                  </a:cubicBezTo>
                  <a:lnTo>
                    <a:pt x="102561" y="170401"/>
                  </a:lnTo>
                  <a:cubicBezTo>
                    <a:pt x="102924" y="170160"/>
                    <a:pt x="103166" y="169797"/>
                    <a:pt x="103529" y="169555"/>
                  </a:cubicBezTo>
                  <a:lnTo>
                    <a:pt x="103529" y="169555"/>
                  </a:lnTo>
                  <a:cubicBezTo>
                    <a:pt x="103771" y="168708"/>
                    <a:pt x="104375" y="168466"/>
                    <a:pt x="105222" y="168466"/>
                  </a:cubicBezTo>
                  <a:cubicBezTo>
                    <a:pt x="105222" y="167256"/>
                    <a:pt x="106069" y="166772"/>
                    <a:pt x="107157" y="166651"/>
                  </a:cubicBezTo>
                  <a:lnTo>
                    <a:pt x="107157" y="166651"/>
                  </a:lnTo>
                  <a:cubicBezTo>
                    <a:pt x="107520" y="166410"/>
                    <a:pt x="107762" y="166047"/>
                    <a:pt x="108125" y="165805"/>
                  </a:cubicBezTo>
                  <a:lnTo>
                    <a:pt x="108125" y="165805"/>
                  </a:lnTo>
                  <a:cubicBezTo>
                    <a:pt x="108488" y="165562"/>
                    <a:pt x="108729" y="165200"/>
                    <a:pt x="109092" y="164958"/>
                  </a:cubicBezTo>
                  <a:cubicBezTo>
                    <a:pt x="109455" y="164595"/>
                    <a:pt x="109697" y="164353"/>
                    <a:pt x="110060" y="163990"/>
                  </a:cubicBezTo>
                  <a:cubicBezTo>
                    <a:pt x="110302" y="163627"/>
                    <a:pt x="110665" y="163385"/>
                    <a:pt x="110907" y="163022"/>
                  </a:cubicBezTo>
                  <a:lnTo>
                    <a:pt x="110907" y="163022"/>
                  </a:lnTo>
                  <a:cubicBezTo>
                    <a:pt x="113204" y="160603"/>
                    <a:pt x="115502" y="158304"/>
                    <a:pt x="117921" y="156006"/>
                  </a:cubicBezTo>
                  <a:cubicBezTo>
                    <a:pt x="118163" y="155764"/>
                    <a:pt x="118768" y="155764"/>
                    <a:pt x="119131" y="155643"/>
                  </a:cubicBezTo>
                  <a:lnTo>
                    <a:pt x="119131" y="155643"/>
                  </a:lnTo>
                  <a:cubicBezTo>
                    <a:pt x="119494" y="155401"/>
                    <a:pt x="119735" y="155038"/>
                    <a:pt x="120098" y="154796"/>
                  </a:cubicBezTo>
                  <a:lnTo>
                    <a:pt x="120098" y="154796"/>
                  </a:lnTo>
                  <a:cubicBezTo>
                    <a:pt x="120703" y="153707"/>
                    <a:pt x="121429" y="152860"/>
                    <a:pt x="122759" y="152860"/>
                  </a:cubicBezTo>
                  <a:lnTo>
                    <a:pt x="122759" y="152860"/>
                  </a:lnTo>
                  <a:cubicBezTo>
                    <a:pt x="123122" y="152618"/>
                    <a:pt x="123364" y="152255"/>
                    <a:pt x="123727" y="152013"/>
                  </a:cubicBezTo>
                  <a:lnTo>
                    <a:pt x="123727" y="152013"/>
                  </a:lnTo>
                  <a:cubicBezTo>
                    <a:pt x="124089" y="151772"/>
                    <a:pt x="124331" y="151409"/>
                    <a:pt x="124694" y="151167"/>
                  </a:cubicBezTo>
                  <a:lnTo>
                    <a:pt x="124694" y="151167"/>
                  </a:lnTo>
                  <a:cubicBezTo>
                    <a:pt x="125057" y="150925"/>
                    <a:pt x="125299" y="150562"/>
                    <a:pt x="125662" y="150199"/>
                  </a:cubicBezTo>
                  <a:lnTo>
                    <a:pt x="125662" y="150199"/>
                  </a:lnTo>
                  <a:cubicBezTo>
                    <a:pt x="125904" y="149715"/>
                    <a:pt x="126025" y="148989"/>
                    <a:pt x="126508" y="148626"/>
                  </a:cubicBezTo>
                  <a:cubicBezTo>
                    <a:pt x="128806" y="146570"/>
                    <a:pt x="131104" y="144634"/>
                    <a:pt x="133402" y="142699"/>
                  </a:cubicBezTo>
                  <a:cubicBezTo>
                    <a:pt x="133886" y="142336"/>
                    <a:pt x="134491" y="142215"/>
                    <a:pt x="134974" y="141973"/>
                  </a:cubicBezTo>
                  <a:lnTo>
                    <a:pt x="134974" y="141973"/>
                  </a:lnTo>
                  <a:cubicBezTo>
                    <a:pt x="135337" y="141731"/>
                    <a:pt x="135579" y="141368"/>
                    <a:pt x="135942" y="141126"/>
                  </a:cubicBezTo>
                  <a:lnTo>
                    <a:pt x="135942" y="141126"/>
                  </a:lnTo>
                  <a:cubicBezTo>
                    <a:pt x="136305" y="140884"/>
                    <a:pt x="136547" y="140521"/>
                    <a:pt x="136910" y="140158"/>
                  </a:cubicBezTo>
                  <a:cubicBezTo>
                    <a:pt x="137272" y="139916"/>
                    <a:pt x="137514" y="139553"/>
                    <a:pt x="137877" y="139311"/>
                  </a:cubicBezTo>
                  <a:cubicBezTo>
                    <a:pt x="138119" y="138464"/>
                    <a:pt x="138724" y="138223"/>
                    <a:pt x="139570" y="138223"/>
                  </a:cubicBezTo>
                  <a:cubicBezTo>
                    <a:pt x="139570" y="137618"/>
                    <a:pt x="139933" y="137376"/>
                    <a:pt x="140538" y="137376"/>
                  </a:cubicBezTo>
                  <a:lnTo>
                    <a:pt x="140538" y="137376"/>
                  </a:lnTo>
                  <a:cubicBezTo>
                    <a:pt x="141022" y="135440"/>
                    <a:pt x="142352" y="134230"/>
                    <a:pt x="144287" y="133747"/>
                  </a:cubicBezTo>
                  <a:cubicBezTo>
                    <a:pt x="144287" y="132658"/>
                    <a:pt x="145013" y="132053"/>
                    <a:pt x="146222" y="131932"/>
                  </a:cubicBezTo>
                  <a:lnTo>
                    <a:pt x="146222" y="131932"/>
                  </a:lnTo>
                  <a:cubicBezTo>
                    <a:pt x="146585" y="131690"/>
                    <a:pt x="146827" y="131327"/>
                    <a:pt x="147190" y="131085"/>
                  </a:cubicBezTo>
                  <a:lnTo>
                    <a:pt x="147190" y="131085"/>
                  </a:lnTo>
                  <a:cubicBezTo>
                    <a:pt x="147553" y="130843"/>
                    <a:pt x="147795" y="130480"/>
                    <a:pt x="148157" y="130117"/>
                  </a:cubicBezTo>
                  <a:lnTo>
                    <a:pt x="148157" y="130117"/>
                  </a:lnTo>
                  <a:cubicBezTo>
                    <a:pt x="148520" y="129875"/>
                    <a:pt x="148762" y="129513"/>
                    <a:pt x="149125" y="129150"/>
                  </a:cubicBezTo>
                  <a:cubicBezTo>
                    <a:pt x="149488" y="128908"/>
                    <a:pt x="149730" y="128545"/>
                    <a:pt x="150093" y="128303"/>
                  </a:cubicBezTo>
                  <a:cubicBezTo>
                    <a:pt x="152390" y="126004"/>
                    <a:pt x="154688" y="123585"/>
                    <a:pt x="157107" y="121286"/>
                  </a:cubicBezTo>
                  <a:cubicBezTo>
                    <a:pt x="157349" y="121044"/>
                    <a:pt x="157954" y="121044"/>
                    <a:pt x="158317" y="120923"/>
                  </a:cubicBezTo>
                  <a:lnTo>
                    <a:pt x="158317" y="120923"/>
                  </a:lnTo>
                  <a:cubicBezTo>
                    <a:pt x="158680" y="120681"/>
                    <a:pt x="158922" y="120318"/>
                    <a:pt x="159284" y="119955"/>
                  </a:cubicBezTo>
                  <a:lnTo>
                    <a:pt x="159284" y="119955"/>
                  </a:lnTo>
                  <a:cubicBezTo>
                    <a:pt x="159647" y="119714"/>
                    <a:pt x="159889" y="119351"/>
                    <a:pt x="160252" y="118988"/>
                  </a:cubicBezTo>
                  <a:lnTo>
                    <a:pt x="160252" y="118988"/>
                  </a:lnTo>
                  <a:cubicBezTo>
                    <a:pt x="160615" y="118746"/>
                    <a:pt x="160857" y="118383"/>
                    <a:pt x="161220" y="118020"/>
                  </a:cubicBezTo>
                  <a:cubicBezTo>
                    <a:pt x="161582" y="117778"/>
                    <a:pt x="161824" y="117415"/>
                    <a:pt x="162187" y="117173"/>
                  </a:cubicBezTo>
                  <a:cubicBezTo>
                    <a:pt x="162550" y="116931"/>
                    <a:pt x="162792" y="116568"/>
                    <a:pt x="163155" y="116326"/>
                  </a:cubicBezTo>
                  <a:cubicBezTo>
                    <a:pt x="163518" y="115963"/>
                    <a:pt x="163759" y="115721"/>
                    <a:pt x="164122" y="115358"/>
                  </a:cubicBezTo>
                  <a:cubicBezTo>
                    <a:pt x="166783" y="111729"/>
                    <a:pt x="170411" y="109068"/>
                    <a:pt x="173435" y="105802"/>
                  </a:cubicBezTo>
                  <a:cubicBezTo>
                    <a:pt x="173798" y="105439"/>
                    <a:pt x="174523" y="105318"/>
                    <a:pt x="175007" y="105076"/>
                  </a:cubicBezTo>
                  <a:lnTo>
                    <a:pt x="175007" y="105076"/>
                  </a:lnTo>
                  <a:cubicBezTo>
                    <a:pt x="175370" y="104834"/>
                    <a:pt x="175612" y="104471"/>
                    <a:pt x="175975" y="104108"/>
                  </a:cubicBezTo>
                  <a:lnTo>
                    <a:pt x="175975" y="104108"/>
                  </a:lnTo>
                  <a:cubicBezTo>
                    <a:pt x="176338" y="103866"/>
                    <a:pt x="176579" y="103503"/>
                    <a:pt x="176942" y="103140"/>
                  </a:cubicBezTo>
                  <a:lnTo>
                    <a:pt x="176942" y="103140"/>
                  </a:lnTo>
                  <a:cubicBezTo>
                    <a:pt x="176942" y="102414"/>
                    <a:pt x="177063" y="101689"/>
                    <a:pt x="178031" y="101446"/>
                  </a:cubicBezTo>
                  <a:lnTo>
                    <a:pt x="178031" y="101446"/>
                  </a:lnTo>
                  <a:cubicBezTo>
                    <a:pt x="178273" y="101084"/>
                    <a:pt x="178636" y="100842"/>
                    <a:pt x="178877" y="100479"/>
                  </a:cubicBezTo>
                  <a:lnTo>
                    <a:pt x="178877" y="100479"/>
                  </a:lnTo>
                  <a:cubicBezTo>
                    <a:pt x="179119" y="100116"/>
                    <a:pt x="179482" y="99874"/>
                    <a:pt x="179724" y="99511"/>
                  </a:cubicBezTo>
                  <a:lnTo>
                    <a:pt x="179724" y="99511"/>
                  </a:lnTo>
                  <a:cubicBezTo>
                    <a:pt x="180692" y="97696"/>
                    <a:pt x="181659" y="96003"/>
                    <a:pt x="183352" y="94914"/>
                  </a:cubicBezTo>
                  <a:lnTo>
                    <a:pt x="183352" y="94914"/>
                  </a:lnTo>
                  <a:cubicBezTo>
                    <a:pt x="183594" y="94551"/>
                    <a:pt x="183957" y="94309"/>
                    <a:pt x="184199" y="93946"/>
                  </a:cubicBezTo>
                  <a:lnTo>
                    <a:pt x="184199" y="93946"/>
                  </a:lnTo>
                  <a:cubicBezTo>
                    <a:pt x="184199" y="93220"/>
                    <a:pt x="184199" y="92494"/>
                    <a:pt x="185167" y="92131"/>
                  </a:cubicBezTo>
                  <a:lnTo>
                    <a:pt x="185167" y="92131"/>
                  </a:lnTo>
                  <a:cubicBezTo>
                    <a:pt x="185167" y="90922"/>
                    <a:pt x="185892" y="89954"/>
                    <a:pt x="186981" y="89349"/>
                  </a:cubicBezTo>
                  <a:cubicBezTo>
                    <a:pt x="187827" y="86688"/>
                    <a:pt x="189037" y="84268"/>
                    <a:pt x="190730" y="81970"/>
                  </a:cubicBezTo>
                  <a:cubicBezTo>
                    <a:pt x="190730" y="80276"/>
                    <a:pt x="191335" y="78704"/>
                    <a:pt x="192544" y="77494"/>
                  </a:cubicBezTo>
                  <a:cubicBezTo>
                    <a:pt x="192544" y="76768"/>
                    <a:pt x="192544" y="75921"/>
                    <a:pt x="192786" y="75195"/>
                  </a:cubicBezTo>
                  <a:cubicBezTo>
                    <a:pt x="194479" y="71566"/>
                    <a:pt x="194479" y="67453"/>
                    <a:pt x="195326" y="63582"/>
                  </a:cubicBezTo>
                  <a:cubicBezTo>
                    <a:pt x="195689" y="61767"/>
                    <a:pt x="195568" y="59953"/>
                    <a:pt x="195447" y="58017"/>
                  </a:cubicBezTo>
                  <a:cubicBezTo>
                    <a:pt x="195205" y="48823"/>
                    <a:pt x="193633" y="39871"/>
                    <a:pt x="189279" y="31645"/>
                  </a:cubicBezTo>
                  <a:close/>
                </a:path>
              </a:pathLst>
            </a:custGeom>
            <a:solidFill>
              <a:srgbClr val="F374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86" name="Google Shape;286;p12"/>
            <p:cNvSpPr/>
            <p:nvPr/>
          </p:nvSpPr>
          <p:spPr>
            <a:xfrm>
              <a:off x="6581061" y="3076407"/>
              <a:ext cx="136360" cy="135770"/>
            </a:xfrm>
            <a:custGeom>
              <a:avLst/>
              <a:gdLst/>
              <a:ahLst/>
              <a:cxnLst/>
              <a:rect l="l" t="t" r="r" b="b"/>
              <a:pathLst>
                <a:path w="49222" h="49009" extrusionOk="0">
                  <a:moveTo>
                    <a:pt x="27830" y="0"/>
                  </a:moveTo>
                  <a:cubicBezTo>
                    <a:pt x="27468" y="0"/>
                    <a:pt x="27226" y="0"/>
                    <a:pt x="26863" y="0"/>
                  </a:cubicBezTo>
                  <a:cubicBezTo>
                    <a:pt x="25895" y="0"/>
                    <a:pt x="25049" y="0"/>
                    <a:pt x="24081" y="0"/>
                  </a:cubicBezTo>
                  <a:cubicBezTo>
                    <a:pt x="20937" y="484"/>
                    <a:pt x="17913" y="847"/>
                    <a:pt x="14768" y="1331"/>
                  </a:cubicBezTo>
                  <a:cubicBezTo>
                    <a:pt x="14526" y="1815"/>
                    <a:pt x="14405" y="2661"/>
                    <a:pt x="13922" y="2782"/>
                  </a:cubicBezTo>
                  <a:cubicBezTo>
                    <a:pt x="10656" y="4355"/>
                    <a:pt x="8116" y="6654"/>
                    <a:pt x="6302" y="9799"/>
                  </a:cubicBezTo>
                  <a:cubicBezTo>
                    <a:pt x="5697" y="10767"/>
                    <a:pt x="4730" y="11250"/>
                    <a:pt x="3641" y="11371"/>
                  </a:cubicBezTo>
                  <a:cubicBezTo>
                    <a:pt x="3883" y="11734"/>
                    <a:pt x="4125" y="12097"/>
                    <a:pt x="4488" y="12702"/>
                  </a:cubicBezTo>
                  <a:cubicBezTo>
                    <a:pt x="3641" y="13912"/>
                    <a:pt x="3520" y="15727"/>
                    <a:pt x="1948" y="16573"/>
                  </a:cubicBezTo>
                  <a:cubicBezTo>
                    <a:pt x="1222" y="18388"/>
                    <a:pt x="134" y="20203"/>
                    <a:pt x="13" y="22259"/>
                  </a:cubicBezTo>
                  <a:cubicBezTo>
                    <a:pt x="-108" y="26735"/>
                    <a:pt x="618" y="30969"/>
                    <a:pt x="2069" y="35203"/>
                  </a:cubicBezTo>
                  <a:cubicBezTo>
                    <a:pt x="2069" y="35445"/>
                    <a:pt x="2190" y="35566"/>
                    <a:pt x="2069" y="35808"/>
                  </a:cubicBezTo>
                  <a:cubicBezTo>
                    <a:pt x="4125" y="38349"/>
                    <a:pt x="6302" y="40889"/>
                    <a:pt x="8358" y="43429"/>
                  </a:cubicBezTo>
                  <a:cubicBezTo>
                    <a:pt x="8479" y="43671"/>
                    <a:pt x="8358" y="44034"/>
                    <a:pt x="8479" y="44276"/>
                  </a:cubicBezTo>
                  <a:lnTo>
                    <a:pt x="8479" y="44276"/>
                  </a:lnTo>
                  <a:cubicBezTo>
                    <a:pt x="9810" y="44276"/>
                    <a:pt x="11140" y="44276"/>
                    <a:pt x="11261" y="46091"/>
                  </a:cubicBezTo>
                  <a:cubicBezTo>
                    <a:pt x="11987" y="46212"/>
                    <a:pt x="12833" y="46091"/>
                    <a:pt x="13438" y="46575"/>
                  </a:cubicBezTo>
                  <a:cubicBezTo>
                    <a:pt x="16945" y="48510"/>
                    <a:pt x="20816" y="49115"/>
                    <a:pt x="24807" y="48994"/>
                  </a:cubicBezTo>
                  <a:cubicBezTo>
                    <a:pt x="30007" y="48752"/>
                    <a:pt x="34966" y="47905"/>
                    <a:pt x="38957" y="44034"/>
                  </a:cubicBezTo>
                  <a:cubicBezTo>
                    <a:pt x="39320" y="43671"/>
                    <a:pt x="40046" y="43551"/>
                    <a:pt x="40651" y="43308"/>
                  </a:cubicBezTo>
                  <a:cubicBezTo>
                    <a:pt x="41255" y="42703"/>
                    <a:pt x="41860" y="42099"/>
                    <a:pt x="42465" y="41615"/>
                  </a:cubicBezTo>
                  <a:cubicBezTo>
                    <a:pt x="42827" y="41252"/>
                    <a:pt x="43069" y="41010"/>
                    <a:pt x="43432" y="40647"/>
                  </a:cubicBezTo>
                  <a:cubicBezTo>
                    <a:pt x="45609" y="37986"/>
                    <a:pt x="46819" y="34840"/>
                    <a:pt x="48028" y="31816"/>
                  </a:cubicBezTo>
                  <a:cubicBezTo>
                    <a:pt x="50084" y="26493"/>
                    <a:pt x="49359" y="21170"/>
                    <a:pt x="46819" y="16331"/>
                  </a:cubicBezTo>
                  <a:cubicBezTo>
                    <a:pt x="42707" y="8589"/>
                    <a:pt x="36659" y="2661"/>
                    <a:pt x="27830" y="24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287" name="Google Shape;287;p12"/>
          <p:cNvGrpSpPr/>
          <p:nvPr/>
        </p:nvGrpSpPr>
        <p:grpSpPr>
          <a:xfrm>
            <a:off x="6178664" y="7450515"/>
            <a:ext cx="599475" cy="592866"/>
            <a:chOff x="6422427" y="8453541"/>
            <a:chExt cx="599475" cy="592866"/>
          </a:xfrm>
        </p:grpSpPr>
        <p:grpSp>
          <p:nvGrpSpPr>
            <p:cNvPr id="288" name="Google Shape;288;p12"/>
            <p:cNvGrpSpPr/>
            <p:nvPr/>
          </p:nvGrpSpPr>
          <p:grpSpPr>
            <a:xfrm>
              <a:off x="6422427" y="8453541"/>
              <a:ext cx="599475" cy="592866"/>
              <a:chOff x="5349648" y="4916915"/>
              <a:chExt cx="241526" cy="238863"/>
            </a:xfrm>
          </p:grpSpPr>
          <p:sp>
            <p:nvSpPr>
              <p:cNvPr id="289" name="Google Shape;289;p12"/>
              <p:cNvSpPr/>
              <p:nvPr/>
            </p:nvSpPr>
            <p:spPr>
              <a:xfrm>
                <a:off x="5406286" y="4967180"/>
                <a:ext cx="133592" cy="134885"/>
              </a:xfrm>
              <a:custGeom>
                <a:avLst/>
                <a:gdLst/>
                <a:ahLst/>
                <a:cxnLst/>
                <a:rect l="l" t="t" r="r" b="b"/>
                <a:pathLst>
                  <a:path w="133592" h="134885" extrusionOk="0">
                    <a:moveTo>
                      <a:pt x="125022" y="100892"/>
                    </a:moveTo>
                    <a:cubicBezTo>
                      <a:pt x="125748" y="98956"/>
                      <a:pt x="127320" y="97263"/>
                      <a:pt x="128408" y="95448"/>
                    </a:cubicBezTo>
                    <a:cubicBezTo>
                      <a:pt x="128529" y="95086"/>
                      <a:pt x="128650" y="94602"/>
                      <a:pt x="128771" y="94239"/>
                    </a:cubicBezTo>
                    <a:cubicBezTo>
                      <a:pt x="129134" y="92666"/>
                      <a:pt x="129497" y="90973"/>
                      <a:pt x="130827" y="89763"/>
                    </a:cubicBezTo>
                    <a:cubicBezTo>
                      <a:pt x="130948" y="88311"/>
                      <a:pt x="130827" y="86739"/>
                      <a:pt x="132158" y="85770"/>
                    </a:cubicBezTo>
                    <a:cubicBezTo>
                      <a:pt x="132641" y="81900"/>
                      <a:pt x="133246" y="77907"/>
                      <a:pt x="133488" y="74036"/>
                    </a:cubicBezTo>
                    <a:cubicBezTo>
                      <a:pt x="133730" y="67624"/>
                      <a:pt x="133609" y="61334"/>
                      <a:pt x="132520" y="54922"/>
                    </a:cubicBezTo>
                    <a:cubicBezTo>
                      <a:pt x="131795" y="50567"/>
                      <a:pt x="130464" y="46333"/>
                      <a:pt x="128771" y="42462"/>
                    </a:cubicBezTo>
                    <a:cubicBezTo>
                      <a:pt x="125506" y="35204"/>
                      <a:pt x="120184" y="27703"/>
                      <a:pt x="114983" y="21897"/>
                    </a:cubicBezTo>
                    <a:cubicBezTo>
                      <a:pt x="113895" y="20808"/>
                      <a:pt x="112927" y="19598"/>
                      <a:pt x="111597" y="18751"/>
                    </a:cubicBezTo>
                    <a:cubicBezTo>
                      <a:pt x="107122" y="15727"/>
                      <a:pt x="102647" y="12581"/>
                      <a:pt x="98051" y="9678"/>
                    </a:cubicBezTo>
                    <a:cubicBezTo>
                      <a:pt x="90432" y="4839"/>
                      <a:pt x="82328" y="2177"/>
                      <a:pt x="73741" y="605"/>
                    </a:cubicBezTo>
                    <a:lnTo>
                      <a:pt x="73136" y="847"/>
                    </a:lnTo>
                    <a:lnTo>
                      <a:pt x="72532" y="484"/>
                    </a:lnTo>
                    <a:cubicBezTo>
                      <a:pt x="70839" y="484"/>
                      <a:pt x="69024" y="726"/>
                      <a:pt x="67331" y="484"/>
                    </a:cubicBezTo>
                    <a:cubicBezTo>
                      <a:pt x="64428" y="-121"/>
                      <a:pt x="61768" y="-242"/>
                      <a:pt x="58865" y="605"/>
                    </a:cubicBezTo>
                    <a:cubicBezTo>
                      <a:pt x="54874" y="1815"/>
                      <a:pt x="50762" y="2903"/>
                      <a:pt x="46650" y="3508"/>
                    </a:cubicBezTo>
                    <a:cubicBezTo>
                      <a:pt x="43747" y="3992"/>
                      <a:pt x="41207" y="5081"/>
                      <a:pt x="38546" y="6170"/>
                    </a:cubicBezTo>
                    <a:cubicBezTo>
                      <a:pt x="35886" y="7259"/>
                      <a:pt x="33467" y="8710"/>
                      <a:pt x="31290" y="10404"/>
                    </a:cubicBezTo>
                    <a:cubicBezTo>
                      <a:pt x="27419" y="13549"/>
                      <a:pt x="22944" y="15969"/>
                      <a:pt x="19800" y="19961"/>
                    </a:cubicBezTo>
                    <a:cubicBezTo>
                      <a:pt x="18349" y="21775"/>
                      <a:pt x="17139" y="23711"/>
                      <a:pt x="15446" y="25526"/>
                    </a:cubicBezTo>
                    <a:cubicBezTo>
                      <a:pt x="8794" y="32784"/>
                      <a:pt x="4561" y="41494"/>
                      <a:pt x="2263" y="50688"/>
                    </a:cubicBezTo>
                    <a:cubicBezTo>
                      <a:pt x="-1245" y="64600"/>
                      <a:pt x="-761" y="78633"/>
                      <a:pt x="4319" y="92303"/>
                    </a:cubicBezTo>
                    <a:cubicBezTo>
                      <a:pt x="5407" y="95207"/>
                      <a:pt x="6133" y="98110"/>
                      <a:pt x="8673" y="100287"/>
                    </a:cubicBezTo>
                    <a:cubicBezTo>
                      <a:pt x="9278" y="100771"/>
                      <a:pt x="9519" y="101739"/>
                      <a:pt x="10003" y="102586"/>
                    </a:cubicBezTo>
                    <a:cubicBezTo>
                      <a:pt x="14357" y="110570"/>
                      <a:pt x="20163" y="117224"/>
                      <a:pt x="27903" y="122184"/>
                    </a:cubicBezTo>
                    <a:cubicBezTo>
                      <a:pt x="36006" y="127265"/>
                      <a:pt x="44714" y="131014"/>
                      <a:pt x="54148" y="133071"/>
                    </a:cubicBezTo>
                    <a:cubicBezTo>
                      <a:pt x="58018" y="133918"/>
                      <a:pt x="62010" y="133918"/>
                      <a:pt x="65880" y="134886"/>
                    </a:cubicBezTo>
                    <a:cubicBezTo>
                      <a:pt x="68057" y="134886"/>
                      <a:pt x="70113" y="134886"/>
                      <a:pt x="72290" y="134886"/>
                    </a:cubicBezTo>
                    <a:cubicBezTo>
                      <a:pt x="73620" y="134644"/>
                      <a:pt x="74951" y="134523"/>
                      <a:pt x="76160" y="134281"/>
                    </a:cubicBezTo>
                    <a:cubicBezTo>
                      <a:pt x="80030" y="133555"/>
                      <a:pt x="84022" y="133313"/>
                      <a:pt x="87771" y="132104"/>
                    </a:cubicBezTo>
                    <a:cubicBezTo>
                      <a:pt x="91520" y="130894"/>
                      <a:pt x="95027" y="129079"/>
                      <a:pt x="98414" y="127144"/>
                    </a:cubicBezTo>
                    <a:cubicBezTo>
                      <a:pt x="104219" y="123998"/>
                      <a:pt x="109662" y="120369"/>
                      <a:pt x="114137" y="115409"/>
                    </a:cubicBezTo>
                    <a:cubicBezTo>
                      <a:pt x="116677" y="112627"/>
                      <a:pt x="118975" y="109724"/>
                      <a:pt x="121152" y="106699"/>
                    </a:cubicBezTo>
                    <a:cubicBezTo>
                      <a:pt x="122361" y="105005"/>
                      <a:pt x="123933" y="103433"/>
                      <a:pt x="124659" y="10125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90" name="Google Shape;290;p12"/>
              <p:cNvSpPr/>
              <p:nvPr/>
            </p:nvSpPr>
            <p:spPr>
              <a:xfrm>
                <a:off x="5461281" y="5116055"/>
                <a:ext cx="23221" cy="39723"/>
              </a:xfrm>
              <a:custGeom>
                <a:avLst/>
                <a:gdLst/>
                <a:ahLst/>
                <a:cxnLst/>
                <a:rect l="l" t="t" r="r" b="b"/>
                <a:pathLst>
                  <a:path w="23221" h="39723" extrusionOk="0">
                    <a:moveTo>
                      <a:pt x="22738" y="9843"/>
                    </a:moveTo>
                    <a:cubicBezTo>
                      <a:pt x="22375" y="4279"/>
                      <a:pt x="18867" y="528"/>
                      <a:pt x="13062" y="44"/>
                    </a:cubicBezTo>
                    <a:cubicBezTo>
                      <a:pt x="7982" y="-319"/>
                      <a:pt x="3749" y="1496"/>
                      <a:pt x="2056" y="7303"/>
                    </a:cubicBezTo>
                    <a:cubicBezTo>
                      <a:pt x="1572" y="8754"/>
                      <a:pt x="1451" y="10327"/>
                      <a:pt x="1209" y="11779"/>
                    </a:cubicBezTo>
                    <a:cubicBezTo>
                      <a:pt x="1693" y="12988"/>
                      <a:pt x="1572" y="13956"/>
                      <a:pt x="484" y="14682"/>
                    </a:cubicBezTo>
                    <a:cubicBezTo>
                      <a:pt x="363" y="19884"/>
                      <a:pt x="121" y="25086"/>
                      <a:pt x="0" y="30288"/>
                    </a:cubicBezTo>
                    <a:cubicBezTo>
                      <a:pt x="0" y="30772"/>
                      <a:pt x="121" y="31134"/>
                      <a:pt x="242" y="31619"/>
                    </a:cubicBezTo>
                    <a:cubicBezTo>
                      <a:pt x="484" y="32465"/>
                      <a:pt x="605" y="33312"/>
                      <a:pt x="847" y="34159"/>
                    </a:cubicBezTo>
                    <a:cubicBezTo>
                      <a:pt x="1209" y="34643"/>
                      <a:pt x="1451" y="35127"/>
                      <a:pt x="1814" y="35490"/>
                    </a:cubicBezTo>
                    <a:cubicBezTo>
                      <a:pt x="3145" y="36699"/>
                      <a:pt x="4596" y="37909"/>
                      <a:pt x="5926" y="39119"/>
                    </a:cubicBezTo>
                    <a:cubicBezTo>
                      <a:pt x="8466" y="39361"/>
                      <a:pt x="11127" y="39482"/>
                      <a:pt x="13667" y="39724"/>
                    </a:cubicBezTo>
                    <a:cubicBezTo>
                      <a:pt x="15481" y="39240"/>
                      <a:pt x="17174" y="38756"/>
                      <a:pt x="18988" y="38151"/>
                    </a:cubicBezTo>
                    <a:lnTo>
                      <a:pt x="18988" y="38151"/>
                    </a:lnTo>
                    <a:cubicBezTo>
                      <a:pt x="19472" y="37788"/>
                      <a:pt x="19956" y="37304"/>
                      <a:pt x="20319" y="36820"/>
                    </a:cubicBezTo>
                    <a:cubicBezTo>
                      <a:pt x="22133" y="34038"/>
                      <a:pt x="22980" y="30893"/>
                      <a:pt x="23221" y="27505"/>
                    </a:cubicBezTo>
                    <a:cubicBezTo>
                      <a:pt x="23221" y="25086"/>
                      <a:pt x="23100" y="22666"/>
                      <a:pt x="22980" y="20247"/>
                    </a:cubicBezTo>
                    <a:cubicBezTo>
                      <a:pt x="22980" y="16739"/>
                      <a:pt x="22980" y="13230"/>
                      <a:pt x="22859" y="9722"/>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91" name="Google Shape;291;p12"/>
              <p:cNvSpPr/>
              <p:nvPr/>
            </p:nvSpPr>
            <p:spPr>
              <a:xfrm>
                <a:off x="5527053" y="5088869"/>
                <a:ext cx="33402" cy="32310"/>
              </a:xfrm>
              <a:custGeom>
                <a:avLst/>
                <a:gdLst/>
                <a:ahLst/>
                <a:cxnLst/>
                <a:rect l="l" t="t" r="r" b="b"/>
                <a:pathLst>
                  <a:path w="33402" h="32310" extrusionOk="0">
                    <a:moveTo>
                      <a:pt x="21550" y="3640"/>
                    </a:moveTo>
                    <a:cubicBezTo>
                      <a:pt x="17438" y="1826"/>
                      <a:pt x="13325" y="-594"/>
                      <a:pt x="9939" y="132"/>
                    </a:cubicBezTo>
                    <a:cubicBezTo>
                      <a:pt x="5827" y="3640"/>
                      <a:pt x="2924" y="6181"/>
                      <a:pt x="263" y="8358"/>
                    </a:cubicBezTo>
                    <a:cubicBezTo>
                      <a:pt x="-583" y="12350"/>
                      <a:pt x="747" y="15254"/>
                      <a:pt x="2319" y="17794"/>
                    </a:cubicBezTo>
                    <a:cubicBezTo>
                      <a:pt x="5585" y="23238"/>
                      <a:pt x="9092" y="28561"/>
                      <a:pt x="14293" y="32311"/>
                    </a:cubicBezTo>
                    <a:lnTo>
                      <a:pt x="19856" y="32311"/>
                    </a:lnTo>
                    <a:cubicBezTo>
                      <a:pt x="26146" y="29891"/>
                      <a:pt x="30621" y="26988"/>
                      <a:pt x="32919" y="21544"/>
                    </a:cubicBezTo>
                    <a:cubicBezTo>
                      <a:pt x="33039" y="20213"/>
                      <a:pt x="33281" y="18883"/>
                      <a:pt x="33402" y="17431"/>
                    </a:cubicBezTo>
                    <a:cubicBezTo>
                      <a:pt x="33402" y="16584"/>
                      <a:pt x="33281" y="15738"/>
                      <a:pt x="33160" y="14891"/>
                    </a:cubicBezTo>
                    <a:cubicBezTo>
                      <a:pt x="30621" y="9810"/>
                      <a:pt x="26629" y="5818"/>
                      <a:pt x="21550" y="364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92" name="Google Shape;292;p12"/>
              <p:cNvSpPr/>
              <p:nvPr/>
            </p:nvSpPr>
            <p:spPr>
              <a:xfrm>
                <a:off x="5385794" y="5092375"/>
                <a:ext cx="30599" cy="31257"/>
              </a:xfrm>
              <a:custGeom>
                <a:avLst/>
                <a:gdLst/>
                <a:ahLst/>
                <a:cxnLst/>
                <a:rect l="l" t="t" r="r" b="b"/>
                <a:pathLst>
                  <a:path w="30599" h="31257" extrusionOk="0">
                    <a:moveTo>
                      <a:pt x="12716" y="1223"/>
                    </a:moveTo>
                    <a:cubicBezTo>
                      <a:pt x="10660" y="1828"/>
                      <a:pt x="9692" y="4005"/>
                      <a:pt x="7636" y="5094"/>
                    </a:cubicBezTo>
                    <a:cubicBezTo>
                      <a:pt x="3524" y="7151"/>
                      <a:pt x="1589" y="11385"/>
                      <a:pt x="380" y="15619"/>
                    </a:cubicBezTo>
                    <a:cubicBezTo>
                      <a:pt x="-588" y="18885"/>
                      <a:pt x="380" y="22151"/>
                      <a:pt x="2315" y="25055"/>
                    </a:cubicBezTo>
                    <a:cubicBezTo>
                      <a:pt x="3282" y="26506"/>
                      <a:pt x="4371" y="27837"/>
                      <a:pt x="5338" y="29289"/>
                    </a:cubicBezTo>
                    <a:cubicBezTo>
                      <a:pt x="9934" y="31224"/>
                      <a:pt x="14530" y="32192"/>
                      <a:pt x="19368" y="30015"/>
                    </a:cubicBezTo>
                    <a:cubicBezTo>
                      <a:pt x="19973" y="29773"/>
                      <a:pt x="20698" y="29894"/>
                      <a:pt x="21303" y="29773"/>
                    </a:cubicBezTo>
                    <a:cubicBezTo>
                      <a:pt x="22271" y="28563"/>
                      <a:pt x="23238" y="27354"/>
                      <a:pt x="24085" y="26144"/>
                    </a:cubicBezTo>
                    <a:cubicBezTo>
                      <a:pt x="25415" y="23119"/>
                      <a:pt x="26625" y="20095"/>
                      <a:pt x="28318" y="17312"/>
                    </a:cubicBezTo>
                    <a:cubicBezTo>
                      <a:pt x="30374" y="13683"/>
                      <a:pt x="31100" y="9933"/>
                      <a:pt x="30253" y="5941"/>
                    </a:cubicBezTo>
                    <a:cubicBezTo>
                      <a:pt x="25778" y="-954"/>
                      <a:pt x="19610" y="-954"/>
                      <a:pt x="12716" y="1465"/>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93" name="Google Shape;293;p12"/>
              <p:cNvSpPr/>
              <p:nvPr/>
            </p:nvSpPr>
            <p:spPr>
              <a:xfrm>
                <a:off x="5457773" y="4916915"/>
                <a:ext cx="27938" cy="31080"/>
              </a:xfrm>
              <a:custGeom>
                <a:avLst/>
                <a:gdLst/>
                <a:ahLst/>
                <a:cxnLst/>
                <a:rect l="l" t="t" r="r" b="b"/>
                <a:pathLst>
                  <a:path w="27938" h="31080" extrusionOk="0">
                    <a:moveTo>
                      <a:pt x="5564" y="29579"/>
                    </a:moveTo>
                    <a:cubicBezTo>
                      <a:pt x="7740" y="30063"/>
                      <a:pt x="10280" y="30668"/>
                      <a:pt x="12941" y="31031"/>
                    </a:cubicBezTo>
                    <a:cubicBezTo>
                      <a:pt x="16328" y="31393"/>
                      <a:pt x="19351" y="29700"/>
                      <a:pt x="22375" y="28732"/>
                    </a:cubicBezTo>
                    <a:lnTo>
                      <a:pt x="22375" y="28732"/>
                    </a:lnTo>
                    <a:cubicBezTo>
                      <a:pt x="22859" y="28248"/>
                      <a:pt x="23221" y="27885"/>
                      <a:pt x="23705" y="27401"/>
                    </a:cubicBezTo>
                    <a:cubicBezTo>
                      <a:pt x="24673" y="25587"/>
                      <a:pt x="25519" y="23772"/>
                      <a:pt x="26487" y="21958"/>
                    </a:cubicBezTo>
                    <a:cubicBezTo>
                      <a:pt x="26729" y="21473"/>
                      <a:pt x="27213" y="20990"/>
                      <a:pt x="27575" y="20506"/>
                    </a:cubicBezTo>
                    <a:cubicBezTo>
                      <a:pt x="27575" y="19659"/>
                      <a:pt x="27817" y="18812"/>
                      <a:pt x="27938" y="18086"/>
                    </a:cubicBezTo>
                    <a:cubicBezTo>
                      <a:pt x="27938" y="16393"/>
                      <a:pt x="27938" y="14578"/>
                      <a:pt x="27938" y="12885"/>
                    </a:cubicBezTo>
                    <a:cubicBezTo>
                      <a:pt x="27575" y="11191"/>
                      <a:pt x="27334" y="9497"/>
                      <a:pt x="27092" y="8287"/>
                    </a:cubicBezTo>
                    <a:cubicBezTo>
                      <a:pt x="21770" y="303"/>
                      <a:pt x="15239" y="-1995"/>
                      <a:pt x="6289" y="1755"/>
                    </a:cubicBezTo>
                    <a:cubicBezTo>
                      <a:pt x="3145" y="5263"/>
                      <a:pt x="0" y="9497"/>
                      <a:pt x="0" y="15062"/>
                    </a:cubicBezTo>
                    <a:cubicBezTo>
                      <a:pt x="0" y="20385"/>
                      <a:pt x="968" y="25587"/>
                      <a:pt x="5443" y="29700"/>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94" name="Google Shape;294;p12"/>
              <p:cNvSpPr/>
              <p:nvPr/>
            </p:nvSpPr>
            <p:spPr>
              <a:xfrm>
                <a:off x="5558973" y="5024764"/>
                <a:ext cx="32201" cy="26976"/>
              </a:xfrm>
              <a:custGeom>
                <a:avLst/>
                <a:gdLst/>
                <a:ahLst/>
                <a:cxnLst/>
                <a:rect l="l" t="t" r="r" b="b"/>
                <a:pathLst>
                  <a:path w="32201" h="26976" extrusionOk="0">
                    <a:moveTo>
                      <a:pt x="31234" y="19114"/>
                    </a:moveTo>
                    <a:cubicBezTo>
                      <a:pt x="31597" y="17420"/>
                      <a:pt x="31839" y="15727"/>
                      <a:pt x="32202" y="14033"/>
                    </a:cubicBezTo>
                    <a:cubicBezTo>
                      <a:pt x="32202" y="13065"/>
                      <a:pt x="32202" y="12097"/>
                      <a:pt x="32202" y="11129"/>
                    </a:cubicBezTo>
                    <a:cubicBezTo>
                      <a:pt x="31839" y="10767"/>
                      <a:pt x="31718" y="10404"/>
                      <a:pt x="31960" y="9919"/>
                    </a:cubicBezTo>
                    <a:cubicBezTo>
                      <a:pt x="30509" y="7500"/>
                      <a:pt x="29057" y="5081"/>
                      <a:pt x="27969" y="3024"/>
                    </a:cubicBezTo>
                    <a:cubicBezTo>
                      <a:pt x="23010" y="-121"/>
                      <a:pt x="17930" y="363"/>
                      <a:pt x="12972" y="0"/>
                    </a:cubicBezTo>
                    <a:lnTo>
                      <a:pt x="12367" y="363"/>
                    </a:lnTo>
                    <a:lnTo>
                      <a:pt x="11762" y="121"/>
                    </a:lnTo>
                    <a:cubicBezTo>
                      <a:pt x="8859" y="846"/>
                      <a:pt x="5715" y="846"/>
                      <a:pt x="3175" y="3387"/>
                    </a:cubicBezTo>
                    <a:cubicBezTo>
                      <a:pt x="998" y="6775"/>
                      <a:pt x="-211" y="10645"/>
                      <a:pt x="31" y="14880"/>
                    </a:cubicBezTo>
                    <a:cubicBezTo>
                      <a:pt x="272" y="19718"/>
                      <a:pt x="1966" y="23590"/>
                      <a:pt x="7045" y="25526"/>
                    </a:cubicBezTo>
                    <a:cubicBezTo>
                      <a:pt x="10190" y="26856"/>
                      <a:pt x="13334" y="26977"/>
                      <a:pt x="16600" y="26977"/>
                    </a:cubicBezTo>
                    <a:cubicBezTo>
                      <a:pt x="16963" y="26735"/>
                      <a:pt x="17326" y="26251"/>
                      <a:pt x="17568" y="26251"/>
                    </a:cubicBezTo>
                    <a:cubicBezTo>
                      <a:pt x="22043" y="26009"/>
                      <a:pt x="25913" y="23831"/>
                      <a:pt x="29662" y="21654"/>
                    </a:cubicBezTo>
                    <a:cubicBezTo>
                      <a:pt x="30146" y="20807"/>
                      <a:pt x="30630" y="19961"/>
                      <a:pt x="31113" y="19114"/>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95" name="Google Shape;295;p12"/>
              <p:cNvSpPr/>
              <p:nvPr/>
            </p:nvSpPr>
            <p:spPr>
              <a:xfrm>
                <a:off x="5526833" y="4949408"/>
                <a:ext cx="31760" cy="31860"/>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96" name="Google Shape;296;p12"/>
              <p:cNvSpPr/>
              <p:nvPr/>
            </p:nvSpPr>
            <p:spPr>
              <a:xfrm>
                <a:off x="5349648" y="5024038"/>
                <a:ext cx="38702" cy="28223"/>
              </a:xfrm>
              <a:custGeom>
                <a:avLst/>
                <a:gdLst/>
                <a:ahLst/>
                <a:cxnLst/>
                <a:rect l="l" t="t" r="r" b="b"/>
                <a:pathLst>
                  <a:path w="38702" h="28223" extrusionOk="0">
                    <a:moveTo>
                      <a:pt x="37372" y="18630"/>
                    </a:moveTo>
                    <a:cubicBezTo>
                      <a:pt x="37614" y="16815"/>
                      <a:pt x="36888" y="14759"/>
                      <a:pt x="38702" y="13307"/>
                    </a:cubicBezTo>
                    <a:cubicBezTo>
                      <a:pt x="38339" y="10041"/>
                      <a:pt x="36767" y="7137"/>
                      <a:pt x="35800" y="4113"/>
                    </a:cubicBezTo>
                    <a:cubicBezTo>
                      <a:pt x="35316" y="4113"/>
                      <a:pt x="34953" y="3992"/>
                      <a:pt x="34711" y="3629"/>
                    </a:cubicBezTo>
                    <a:cubicBezTo>
                      <a:pt x="34348" y="3267"/>
                      <a:pt x="33865" y="3024"/>
                      <a:pt x="33502" y="2662"/>
                    </a:cubicBezTo>
                    <a:cubicBezTo>
                      <a:pt x="32171" y="2057"/>
                      <a:pt x="30841" y="1452"/>
                      <a:pt x="29390" y="968"/>
                    </a:cubicBezTo>
                    <a:cubicBezTo>
                      <a:pt x="28906" y="726"/>
                      <a:pt x="28301" y="363"/>
                      <a:pt x="27817" y="121"/>
                    </a:cubicBezTo>
                    <a:cubicBezTo>
                      <a:pt x="26124" y="121"/>
                      <a:pt x="24431" y="121"/>
                      <a:pt x="22738" y="0"/>
                    </a:cubicBezTo>
                    <a:cubicBezTo>
                      <a:pt x="20198" y="484"/>
                      <a:pt x="17658" y="968"/>
                      <a:pt x="15118" y="1331"/>
                    </a:cubicBezTo>
                    <a:cubicBezTo>
                      <a:pt x="14513" y="1331"/>
                      <a:pt x="13788" y="484"/>
                      <a:pt x="13062" y="121"/>
                    </a:cubicBezTo>
                    <a:cubicBezTo>
                      <a:pt x="10159" y="2903"/>
                      <a:pt x="7136" y="5686"/>
                      <a:pt x="4233" y="8589"/>
                    </a:cubicBezTo>
                    <a:cubicBezTo>
                      <a:pt x="2177" y="10525"/>
                      <a:pt x="605" y="12823"/>
                      <a:pt x="0" y="15605"/>
                    </a:cubicBezTo>
                    <a:cubicBezTo>
                      <a:pt x="1209" y="18509"/>
                      <a:pt x="2056" y="21654"/>
                      <a:pt x="4233" y="24074"/>
                    </a:cubicBezTo>
                    <a:lnTo>
                      <a:pt x="4233" y="24074"/>
                    </a:lnTo>
                    <a:cubicBezTo>
                      <a:pt x="4717" y="24557"/>
                      <a:pt x="5201" y="24921"/>
                      <a:pt x="5563" y="25404"/>
                    </a:cubicBezTo>
                    <a:lnTo>
                      <a:pt x="5563" y="25404"/>
                    </a:lnTo>
                    <a:cubicBezTo>
                      <a:pt x="6047" y="25404"/>
                      <a:pt x="6531" y="25404"/>
                      <a:pt x="6894" y="25404"/>
                    </a:cubicBezTo>
                    <a:cubicBezTo>
                      <a:pt x="15965" y="29517"/>
                      <a:pt x="24794" y="29276"/>
                      <a:pt x="33381" y="23711"/>
                    </a:cubicBezTo>
                    <a:cubicBezTo>
                      <a:pt x="34227" y="22864"/>
                      <a:pt x="35074" y="22017"/>
                      <a:pt x="35800" y="21291"/>
                    </a:cubicBezTo>
                    <a:cubicBezTo>
                      <a:pt x="36283" y="20687"/>
                      <a:pt x="36767" y="20203"/>
                      <a:pt x="37251" y="19598"/>
                    </a:cubicBezTo>
                    <a:cubicBezTo>
                      <a:pt x="37130" y="19235"/>
                      <a:pt x="37251" y="18993"/>
                      <a:pt x="37251" y="18751"/>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97" name="Google Shape;297;p12"/>
              <p:cNvSpPr/>
              <p:nvPr/>
            </p:nvSpPr>
            <p:spPr>
              <a:xfrm>
                <a:off x="5388351" y="5037224"/>
                <a:ext cx="1209" cy="1209"/>
              </a:xfrm>
              <a:custGeom>
                <a:avLst/>
                <a:gdLst/>
                <a:ahLst/>
                <a:cxnLst/>
                <a:rect l="l" t="t" r="r" b="b"/>
                <a:pathLst>
                  <a:path w="1209" h="1209" extrusionOk="0">
                    <a:moveTo>
                      <a:pt x="0" y="0"/>
                    </a:moveTo>
                    <a:cubicBezTo>
                      <a:pt x="0" y="0"/>
                      <a:pt x="0" y="0"/>
                      <a:pt x="0" y="0"/>
                    </a:cubicBezTo>
                    <a:cubicBezTo>
                      <a:pt x="0" y="0"/>
                      <a:pt x="0" y="0"/>
                      <a:pt x="0" y="0"/>
                    </a:cubicBezTo>
                    <a:lnTo>
                      <a:pt x="0" y="0"/>
                    </a:ln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98" name="Google Shape;298;p12"/>
            <p:cNvSpPr/>
            <p:nvPr/>
          </p:nvSpPr>
          <p:spPr>
            <a:xfrm flipH="1">
              <a:off x="6498901" y="8517578"/>
              <a:ext cx="78829" cy="79078"/>
            </a:xfrm>
            <a:custGeom>
              <a:avLst/>
              <a:gdLst/>
              <a:ahLst/>
              <a:cxnLst/>
              <a:rect l="l" t="t" r="r" b="b"/>
              <a:pathLst>
                <a:path w="31760" h="31860" extrusionOk="0">
                  <a:moveTo>
                    <a:pt x="6894" y="30837"/>
                  </a:moveTo>
                  <a:cubicBezTo>
                    <a:pt x="10885" y="32773"/>
                    <a:pt x="14634" y="31563"/>
                    <a:pt x="18384" y="30474"/>
                  </a:cubicBezTo>
                  <a:cubicBezTo>
                    <a:pt x="20682" y="29748"/>
                    <a:pt x="22496" y="27812"/>
                    <a:pt x="25036" y="27812"/>
                  </a:cubicBezTo>
                  <a:lnTo>
                    <a:pt x="25036" y="27812"/>
                  </a:lnTo>
                  <a:cubicBezTo>
                    <a:pt x="25519" y="27450"/>
                    <a:pt x="26003" y="26966"/>
                    <a:pt x="26366" y="26603"/>
                  </a:cubicBezTo>
                  <a:lnTo>
                    <a:pt x="26366" y="26603"/>
                  </a:lnTo>
                  <a:cubicBezTo>
                    <a:pt x="26850" y="26240"/>
                    <a:pt x="27334" y="25756"/>
                    <a:pt x="27696" y="25272"/>
                  </a:cubicBezTo>
                  <a:lnTo>
                    <a:pt x="27696" y="25272"/>
                  </a:lnTo>
                  <a:cubicBezTo>
                    <a:pt x="28059" y="24788"/>
                    <a:pt x="28543" y="24183"/>
                    <a:pt x="28906" y="23699"/>
                  </a:cubicBezTo>
                  <a:cubicBezTo>
                    <a:pt x="29752" y="22006"/>
                    <a:pt x="30478" y="20312"/>
                    <a:pt x="31325" y="18498"/>
                  </a:cubicBezTo>
                  <a:cubicBezTo>
                    <a:pt x="31325" y="17651"/>
                    <a:pt x="31446" y="16683"/>
                    <a:pt x="31567" y="15836"/>
                  </a:cubicBezTo>
                  <a:cubicBezTo>
                    <a:pt x="32655" y="9183"/>
                    <a:pt x="29027" y="4949"/>
                    <a:pt x="24068" y="1682"/>
                  </a:cubicBezTo>
                  <a:cubicBezTo>
                    <a:pt x="21286" y="-253"/>
                    <a:pt x="17900" y="-495"/>
                    <a:pt x="14634" y="836"/>
                  </a:cubicBezTo>
                  <a:cubicBezTo>
                    <a:pt x="10280" y="2529"/>
                    <a:pt x="7620" y="5917"/>
                    <a:pt x="5322" y="9546"/>
                  </a:cubicBezTo>
                  <a:cubicBezTo>
                    <a:pt x="2298" y="14264"/>
                    <a:pt x="1451" y="19586"/>
                    <a:pt x="0" y="25151"/>
                  </a:cubicBezTo>
                  <a:cubicBezTo>
                    <a:pt x="847" y="26724"/>
                    <a:pt x="1693" y="28417"/>
                    <a:pt x="2540" y="29990"/>
                  </a:cubicBezTo>
                  <a:cubicBezTo>
                    <a:pt x="4233" y="30232"/>
                    <a:pt x="5684" y="30232"/>
                    <a:pt x="6773" y="30837"/>
                  </a:cubicBezTo>
                  <a:close/>
                </a:path>
              </a:pathLst>
            </a:custGeom>
            <a:solidFill>
              <a:srgbClr val="FBAB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3"/>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6</a:t>
            </a:fld>
            <a:endParaRPr/>
          </a:p>
        </p:txBody>
      </p:sp>
      <p:sp>
        <p:nvSpPr>
          <p:cNvPr id="304" name="Google Shape;304;p13"/>
          <p:cNvSpPr txBox="1"/>
          <p:nvPr/>
        </p:nvSpPr>
        <p:spPr>
          <a:xfrm>
            <a:off x="448191" y="400113"/>
            <a:ext cx="6640783" cy="798609"/>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1.3 Le rôle et les résultats attendus des cafés de solidarité dans ACTIN</a:t>
            </a:r>
            <a:endParaRPr/>
          </a:p>
          <a:p>
            <a:pPr marL="0" marR="0" lvl="0" indent="0" algn="l" rtl="0">
              <a:lnSpc>
                <a:spcPct val="125555"/>
              </a:lnSpc>
              <a:spcBef>
                <a:spcPts val="0"/>
              </a:spcBef>
              <a:spcAft>
                <a:spcPts val="0"/>
              </a:spcAft>
              <a:buClr>
                <a:srgbClr val="0C2D45"/>
              </a:buClr>
              <a:buSzPts val="1800"/>
              <a:buFont typeface="Arial"/>
              <a:buNone/>
            </a:pPr>
            <a:endParaRPr sz="1800" b="1" i="0">
              <a:solidFill>
                <a:srgbClr val="7ABB57"/>
              </a:solidFill>
              <a:latin typeface="Calibri"/>
              <a:ea typeface="Calibri"/>
              <a:cs typeface="Calibri"/>
              <a:sym typeface="Calibri"/>
            </a:endParaRPr>
          </a:p>
        </p:txBody>
      </p:sp>
      <p:cxnSp>
        <p:nvCxnSpPr>
          <p:cNvPr id="305" name="Google Shape;305;p13"/>
          <p:cNvCxnSpPr/>
          <p:nvPr/>
        </p:nvCxnSpPr>
        <p:spPr>
          <a:xfrm>
            <a:off x="2698" y="1064954"/>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306" name="Google Shape;306;p13"/>
          <p:cNvSpPr txBox="1"/>
          <p:nvPr/>
        </p:nvSpPr>
        <p:spPr>
          <a:xfrm>
            <a:off x="440586" y="1122812"/>
            <a:ext cx="6539538" cy="41227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ABB57"/>
              </a:buClr>
              <a:buSzPts val="1150"/>
              <a:buFont typeface="Arial"/>
              <a:buNone/>
            </a:pPr>
            <a:r>
              <a:rPr lang="en-GB" sz="1150" b="1" i="0">
                <a:solidFill>
                  <a:srgbClr val="7ABB57"/>
                </a:solidFill>
                <a:latin typeface="Calibri"/>
                <a:ea typeface="Calibri"/>
                <a:cs typeface="Calibri"/>
                <a:sym typeface="Calibri"/>
              </a:rPr>
              <a:t>Rôle des cafés de solidarité </a:t>
            </a:r>
            <a:endParaRPr/>
          </a:p>
          <a:p>
            <a:pPr marL="0" marR="0" lvl="0" indent="0" algn="l" rtl="0">
              <a:lnSpc>
                <a:spcPct val="100000"/>
              </a:lnSpc>
              <a:spcBef>
                <a:spcPts val="0"/>
              </a:spcBef>
              <a:spcAft>
                <a:spcPts val="0"/>
              </a:spcAft>
              <a:buClr>
                <a:srgbClr val="0C2D45"/>
              </a:buClr>
              <a:buSzPts val="1150"/>
              <a:buFont typeface="Arial"/>
              <a:buNone/>
            </a:pPr>
            <a:r>
              <a:rPr lang="en-GB" sz="1000" b="0" i="0">
                <a:solidFill>
                  <a:srgbClr val="0C2D45"/>
                </a:solidFill>
                <a:latin typeface="Calibri"/>
                <a:ea typeface="Calibri"/>
                <a:cs typeface="Calibri"/>
                <a:sym typeface="Calibri"/>
              </a:rPr>
              <a:t>Le rôle des cafés de solidarité dans le projet ACTIN est important, car il s'agit de l'un des trois produits livrables axés sur les </a:t>
            </a:r>
            <a:r>
              <a:rPr lang="en-GB" sz="1000" b="1" i="0">
                <a:solidFill>
                  <a:srgbClr val="0C2D45"/>
                </a:solidFill>
                <a:latin typeface="Calibri"/>
                <a:ea typeface="Calibri"/>
                <a:cs typeface="Calibri"/>
                <a:sym typeface="Calibri"/>
              </a:rPr>
              <a:t>activités non formelles </a:t>
            </a:r>
            <a:r>
              <a:rPr lang="en-GB" sz="1000" b="0" i="0">
                <a:solidFill>
                  <a:srgbClr val="0C2D45"/>
                </a:solidFill>
                <a:latin typeface="Calibri"/>
                <a:ea typeface="Calibri"/>
                <a:cs typeface="Calibri"/>
                <a:sym typeface="Calibri"/>
              </a:rPr>
              <a:t>conçues dans le cadre d'ACTIN pour répondre aux besoins complexes des migrants et des réfugiés par le biais d'engagements informels mais structurés. En apparence, nos cafés de la solidarité ACTIN serviront de plateformes essentielles pour favoriser l'engagement communautaire, améliorer l'apprentissage des langues et promouvoir l'intégration sociale et culturelle, mais ces cafés dans cinq pays partenaires, la Grèce, l'Irlande, la Pologne, l'Allemagne et la France, offriront un accès à des environnements informels d'apprentissage des langues et créeront des communautés plus inclusives. </a:t>
            </a:r>
            <a:endParaRPr sz="1000"/>
          </a:p>
          <a:p>
            <a:pPr marL="0" marR="0" lvl="0" indent="0" algn="l" rtl="0">
              <a:lnSpc>
                <a:spcPct val="100000"/>
              </a:lnSpc>
              <a:spcBef>
                <a:spcPts val="0"/>
              </a:spcBef>
              <a:spcAft>
                <a:spcPts val="0"/>
              </a:spcAft>
              <a:buClr>
                <a:srgbClr val="0C2D45"/>
              </a:buClr>
              <a:buSzPts val="500"/>
              <a:buFont typeface="Arial"/>
              <a:buNone/>
            </a:pPr>
            <a:endParaRPr sz="500" b="0" i="0">
              <a:solidFill>
                <a:srgbClr val="0C2D45"/>
              </a:solidFill>
              <a:latin typeface="Calibri"/>
              <a:ea typeface="Calibri"/>
              <a:cs typeface="Calibri"/>
              <a:sym typeface="Calibri"/>
            </a:endParaRPr>
          </a:p>
          <a:p>
            <a:pPr marL="0" marR="0" lvl="0" indent="0" algn="l" rtl="0">
              <a:lnSpc>
                <a:spcPct val="100000"/>
              </a:lnSpc>
              <a:spcBef>
                <a:spcPts val="0"/>
              </a:spcBef>
              <a:spcAft>
                <a:spcPts val="0"/>
              </a:spcAft>
              <a:buClr>
                <a:srgbClr val="7ABB57"/>
              </a:buClr>
              <a:buSzPts val="1150"/>
              <a:buFont typeface="Arial"/>
              <a:buNone/>
            </a:pPr>
            <a:r>
              <a:rPr lang="en-GB" sz="1150" b="1" i="0" u="none" strike="noStrike" cap="none">
                <a:solidFill>
                  <a:srgbClr val="7ABB57"/>
                </a:solidFill>
                <a:latin typeface="Calibri"/>
                <a:ea typeface="Calibri"/>
                <a:cs typeface="Calibri"/>
                <a:sym typeface="Calibri"/>
              </a:rPr>
              <a:t>Résultats attendus pour les groupes cibles et les parties prenantes</a:t>
            </a:r>
            <a:br>
              <a:rPr lang="en-GB" sz="1150" b="0" i="0" u="none" strike="noStrike" cap="none">
                <a:solidFill>
                  <a:srgbClr val="11323F"/>
                </a:solidFill>
                <a:latin typeface="Calibri"/>
                <a:ea typeface="Calibri"/>
                <a:cs typeface="Calibri"/>
                <a:sym typeface="Calibri"/>
              </a:rPr>
            </a:br>
            <a:r>
              <a:rPr lang="en-GB" sz="1000" b="0" i="0" u="none" strike="noStrike" cap="none">
                <a:solidFill>
                  <a:srgbClr val="11323F"/>
                </a:solidFill>
                <a:latin typeface="Calibri"/>
                <a:ea typeface="Calibri"/>
                <a:cs typeface="Calibri"/>
                <a:sym typeface="Calibri"/>
              </a:rPr>
              <a:t>Chaque café de solidarité ACTIN impliquera une coalition stratégique d'ONG, d'universités, d'organisations régionales, de communautés de migrants et de résidents locaux. Chacun a un rôle vital à jouer et chacun bénéficiera de différentes manières de son implication. </a:t>
            </a:r>
            <a:endParaRPr sz="1000"/>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u="none" strike="noStrike" cap="none">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11323F"/>
              </a:solidFill>
              <a:latin typeface="Arial"/>
              <a:ea typeface="Arial"/>
              <a:cs typeface="Arial"/>
              <a:sym typeface="Arial"/>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1" i="0">
              <a:solidFill>
                <a:srgbClr val="50B4D9"/>
              </a:solidFill>
              <a:latin typeface="Calibri"/>
              <a:ea typeface="Calibri"/>
              <a:cs typeface="Calibri"/>
              <a:sym typeface="Calibri"/>
            </a:endParaRPr>
          </a:p>
          <a:p>
            <a:pPr marL="0" marR="0" lvl="0" indent="0" algn="l" rtl="0">
              <a:lnSpc>
                <a:spcPct val="100000"/>
              </a:lnSpc>
              <a:spcBef>
                <a:spcPts val="0"/>
              </a:spcBef>
              <a:spcAft>
                <a:spcPts val="0"/>
              </a:spcAft>
              <a:buClr>
                <a:srgbClr val="0C2D45"/>
              </a:buClr>
              <a:buSzPts val="1200"/>
              <a:buFont typeface="Arial"/>
              <a:buNone/>
            </a:pPr>
            <a:endParaRPr sz="1200" b="0" i="0">
              <a:solidFill>
                <a:srgbClr val="50B4D9"/>
              </a:solidFill>
              <a:latin typeface="Calibri"/>
              <a:ea typeface="Calibri"/>
              <a:cs typeface="Calibri"/>
              <a:sym typeface="Calibri"/>
            </a:endParaRPr>
          </a:p>
        </p:txBody>
      </p:sp>
      <p:graphicFrame>
        <p:nvGraphicFramePr>
          <p:cNvPr id="307" name="Google Shape;307;p13"/>
          <p:cNvGraphicFramePr/>
          <p:nvPr/>
        </p:nvGraphicFramePr>
        <p:xfrm>
          <a:off x="490726" y="3459451"/>
          <a:ext cx="3000000" cy="3000000"/>
        </p:xfrm>
        <a:graphic>
          <a:graphicData uri="http://schemas.openxmlformats.org/drawingml/2006/table">
            <a:tbl>
              <a:tblPr>
                <a:noFill/>
                <a:tableStyleId>{6A035FA1-82E6-4A52-867B-57D7B71D28D9}</a:tableStyleId>
              </a:tblPr>
              <a:tblGrid>
                <a:gridCol w="3296950">
                  <a:extLst>
                    <a:ext uri="{9D8B030D-6E8A-4147-A177-3AD203B41FA5}">
                      <a16:colId xmlns:a16="http://schemas.microsoft.com/office/drawing/2014/main" val="20000"/>
                    </a:ext>
                  </a:extLst>
                </a:gridCol>
                <a:gridCol w="3301300">
                  <a:extLst>
                    <a:ext uri="{9D8B030D-6E8A-4147-A177-3AD203B41FA5}">
                      <a16:colId xmlns:a16="http://schemas.microsoft.com/office/drawing/2014/main" val="20001"/>
                    </a:ext>
                  </a:extLst>
                </a:gridCol>
              </a:tblGrid>
              <a:tr h="0">
                <a:tc>
                  <a:txBody>
                    <a:bodyPr/>
                    <a:lstStyle/>
                    <a:p>
                      <a:pPr marL="0" marR="0" lvl="0" indent="0" algn="just" rtl="0">
                        <a:spcBef>
                          <a:spcPts val="0"/>
                        </a:spcBef>
                        <a:spcAft>
                          <a:spcPts val="0"/>
                        </a:spcAft>
                        <a:buNone/>
                      </a:pPr>
                      <a:r>
                        <a:rPr lang="en-GB" sz="1150" b="1" i="0" u="none" strike="noStrike" cap="none">
                          <a:solidFill>
                            <a:srgbClr val="11323F"/>
                          </a:solidFill>
                          <a:latin typeface="Calibri"/>
                          <a:ea typeface="Calibri"/>
                          <a:cs typeface="Calibri"/>
                          <a:sym typeface="Calibri"/>
                        </a:rPr>
                        <a:t>Résultats locaux pour les migrants et les réfugiés</a:t>
                      </a:r>
                      <a:endParaRPr sz="1150" b="1"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50B4D9"/>
                    </a:solidFill>
                  </a:tcPr>
                </a:tc>
                <a:tc>
                  <a:txBody>
                    <a:bodyPr/>
                    <a:lstStyle/>
                    <a:p>
                      <a:pPr marL="0" marR="0" lvl="0" indent="0" algn="just" rtl="0">
                        <a:spcBef>
                          <a:spcPts val="0"/>
                        </a:spcBef>
                        <a:spcAft>
                          <a:spcPts val="0"/>
                        </a:spcAft>
                        <a:buNone/>
                      </a:pPr>
                      <a:r>
                        <a:rPr lang="en-GB" sz="1150" b="1" i="0" u="none" strike="noStrike" cap="none">
                          <a:solidFill>
                            <a:srgbClr val="11323F"/>
                          </a:solidFill>
                          <a:latin typeface="Calibri"/>
                          <a:ea typeface="Calibri"/>
                          <a:cs typeface="Calibri"/>
                          <a:sym typeface="Calibri"/>
                        </a:rPr>
                        <a:t>Résultats à l'échelle de l'UE</a:t>
                      </a:r>
                      <a:endParaRPr sz="1150" b="1"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50B4D9"/>
                    </a:solidFill>
                  </a:tcPr>
                </a:tc>
                <a:extLst>
                  <a:ext uri="{0D108BD9-81ED-4DB2-BD59-A6C34878D82A}">
                    <a16:rowId xmlns:a16="http://schemas.microsoft.com/office/drawing/2014/main" val="10000"/>
                  </a:ext>
                </a:extLst>
              </a:tr>
              <a:tr h="0">
                <a:tc>
                  <a:txBody>
                    <a:bodyPr/>
                    <a:lstStyle/>
                    <a:p>
                      <a:pPr marL="0" marR="0" lvl="0" indent="0" algn="just" rtl="0">
                        <a:spcBef>
                          <a:spcPts val="0"/>
                        </a:spcBef>
                        <a:spcAft>
                          <a:spcPts val="0"/>
                        </a:spcAft>
                        <a:buNone/>
                      </a:pPr>
                      <a:r>
                        <a:rPr lang="en-GB" sz="1050" b="0" i="0" u="none" strike="noStrike" cap="none">
                          <a:solidFill>
                            <a:srgbClr val="11323F"/>
                          </a:solidFill>
                          <a:latin typeface="Calibri"/>
                          <a:ea typeface="Calibri"/>
                          <a:cs typeface="Calibri"/>
                          <a:sym typeface="Calibri"/>
                        </a:rPr>
                        <a:t>Les migrants et les réfugiés qui participent aux cafés de la solidarité ont un accès direct à des espaces sûrs et accueillants où ils peuvent pratiquer leur langue, découvrir les coutumes locales et s'intégrer plus facilement dans leur nouvel environnement. Ces interactions renforcent leurs réseaux sociaux et leur apportent un soutien pratique lorsqu'ils s'intègrent dans leur nouvelle communauté.</a:t>
                      </a:r>
                      <a:endParaRPr sz="1050"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GB" sz="1000" u="none" strike="noStrike" cap="none">
                          <a:latin typeface="Calibri"/>
                          <a:ea typeface="Calibri"/>
                          <a:cs typeface="Calibri"/>
                          <a:sym typeface="Calibri"/>
                        </a:rPr>
                        <a:t>Les cafés de la solidarité constituent un modèle d'apprentissage européen pour des initiatives d'intégration réussies, démontrant les avantages de la progression linguistique, de la diversité culturelle et les effets positifs d'une inclusion sociale active. Les résultats des cafés s'étendront au-delà des lieux immédiats pour favoriser une éthique paneuropéenne d'acceptation et de coopération multiculturelles.</a:t>
                      </a:r>
                      <a:endParaRPr sz="1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308" name="Google Shape;308;p13"/>
          <p:cNvGraphicFramePr/>
          <p:nvPr/>
        </p:nvGraphicFramePr>
        <p:xfrm>
          <a:off x="503227" y="5207148"/>
          <a:ext cx="3000000" cy="3000000"/>
        </p:xfrm>
        <a:graphic>
          <a:graphicData uri="http://schemas.openxmlformats.org/drawingml/2006/table">
            <a:tbl>
              <a:tblPr>
                <a:noFill/>
                <a:tableStyleId>{6A035FA1-82E6-4A52-867B-57D7B71D28D9}</a:tableStyleId>
              </a:tblPr>
              <a:tblGrid>
                <a:gridCol w="3345750">
                  <a:extLst>
                    <a:ext uri="{9D8B030D-6E8A-4147-A177-3AD203B41FA5}">
                      <a16:colId xmlns:a16="http://schemas.microsoft.com/office/drawing/2014/main" val="20000"/>
                    </a:ext>
                  </a:extLst>
                </a:gridCol>
                <a:gridCol w="3224975">
                  <a:extLst>
                    <a:ext uri="{9D8B030D-6E8A-4147-A177-3AD203B41FA5}">
                      <a16:colId xmlns:a16="http://schemas.microsoft.com/office/drawing/2014/main" val="20001"/>
                    </a:ext>
                  </a:extLst>
                </a:gridCol>
              </a:tblGrid>
              <a:tr h="0">
                <a:tc>
                  <a:txBody>
                    <a:bodyPr/>
                    <a:lstStyle/>
                    <a:p>
                      <a:pPr marL="0" marR="0" lvl="0" indent="0" algn="just" rtl="0">
                        <a:spcBef>
                          <a:spcPts val="0"/>
                        </a:spcBef>
                        <a:spcAft>
                          <a:spcPts val="0"/>
                        </a:spcAft>
                        <a:buNone/>
                      </a:pPr>
                      <a:r>
                        <a:rPr lang="en-GB" sz="1150" b="1" i="0" u="none" strike="noStrike" cap="none">
                          <a:solidFill>
                            <a:srgbClr val="11323F"/>
                          </a:solidFill>
                          <a:latin typeface="Calibri"/>
                          <a:ea typeface="Calibri"/>
                          <a:cs typeface="Calibri"/>
                          <a:sym typeface="Calibri"/>
                        </a:rPr>
                        <a:t>Résultats locaux pour les ONG et les organisations communautaires locales</a:t>
                      </a:r>
                      <a:endParaRPr sz="1150" b="1"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ABB57"/>
                    </a:solidFill>
                  </a:tcPr>
                </a:tc>
                <a:tc>
                  <a:txBody>
                    <a:bodyPr/>
                    <a:lstStyle/>
                    <a:p>
                      <a:pPr marL="0" marR="0" lvl="0" indent="0" algn="just" rtl="0">
                        <a:spcBef>
                          <a:spcPts val="0"/>
                        </a:spcBef>
                        <a:spcAft>
                          <a:spcPts val="0"/>
                        </a:spcAft>
                        <a:buNone/>
                      </a:pPr>
                      <a:r>
                        <a:rPr lang="en-GB" sz="1150" b="1" i="0" u="none" strike="noStrike" cap="none">
                          <a:solidFill>
                            <a:srgbClr val="11323F"/>
                          </a:solidFill>
                          <a:latin typeface="Calibri"/>
                          <a:ea typeface="Calibri"/>
                          <a:cs typeface="Calibri"/>
                          <a:sym typeface="Calibri"/>
                        </a:rPr>
                        <a:t>Résultats à l'échelle de l'UE </a:t>
                      </a:r>
                      <a:endParaRPr sz="1150" b="1"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ABB57"/>
                    </a:solidFill>
                  </a:tcPr>
                </a:tc>
                <a:extLst>
                  <a:ext uri="{0D108BD9-81ED-4DB2-BD59-A6C34878D82A}">
                    <a16:rowId xmlns:a16="http://schemas.microsoft.com/office/drawing/2014/main" val="10000"/>
                  </a:ext>
                </a:extLst>
              </a:tr>
              <a:tr h="0">
                <a:tc>
                  <a:txBody>
                    <a:bodyPr/>
                    <a:lstStyle/>
                    <a:p>
                      <a:pPr marL="0" marR="0" lvl="0" indent="0" algn="just" rtl="0">
                        <a:spcBef>
                          <a:spcPts val="0"/>
                        </a:spcBef>
                        <a:spcAft>
                          <a:spcPts val="0"/>
                        </a:spcAft>
                        <a:buNone/>
                      </a:pPr>
                      <a:r>
                        <a:rPr lang="en-GB" sz="1000" b="0" i="0" u="none" strike="noStrike" cap="none">
                          <a:solidFill>
                            <a:srgbClr val="11323F"/>
                          </a:solidFill>
                          <a:latin typeface="Calibri"/>
                          <a:ea typeface="Calibri"/>
                          <a:cs typeface="Calibri"/>
                          <a:sym typeface="Calibri"/>
                        </a:rPr>
                        <a:t>Les ONG locales et les organisations communautaires bénéficient directement d'un renforcement de leurs capacités à gérer des groupes divers et à mettre en œuvre des stratégies d'intégration tenant compte des spécificités culturelles. Elles gagnent également en visibilité et en crédibilité au sein de leurs communautés, ce qui peut se traduire par un soutien et des ressources accrus au niveau local.</a:t>
                      </a:r>
                      <a:endParaRPr sz="1000"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GB" sz="1000" u="none" strike="noStrike" cap="none">
                          <a:latin typeface="Calibri"/>
                          <a:ea typeface="Calibri"/>
                          <a:cs typeface="Calibri"/>
                          <a:sym typeface="Calibri"/>
                        </a:rPr>
                        <a:t>En participant activement aux cafés en tant qu'initiatives centrées sur la communauté, ces organisations peuvent présenter des stratégies d'intégration efficaces et sensibles à la culture, en établissant des références pour les meilleures pratiques qui peuvent être adoptées à l'échelle de l'UE.</a:t>
                      </a:r>
                      <a:endParaRPr sz="1000"/>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309" name="Google Shape;309;p13"/>
          <p:cNvGraphicFramePr/>
          <p:nvPr/>
        </p:nvGraphicFramePr>
        <p:xfrm>
          <a:off x="490726" y="6954845"/>
          <a:ext cx="3000000" cy="3000000"/>
        </p:xfrm>
        <a:graphic>
          <a:graphicData uri="http://schemas.openxmlformats.org/drawingml/2006/table">
            <a:tbl>
              <a:tblPr>
                <a:noFill/>
                <a:tableStyleId>{6A035FA1-82E6-4A52-867B-57D7B71D28D9}</a:tableStyleId>
              </a:tblPr>
              <a:tblGrid>
                <a:gridCol w="3344300">
                  <a:extLst>
                    <a:ext uri="{9D8B030D-6E8A-4147-A177-3AD203B41FA5}">
                      <a16:colId xmlns:a16="http://schemas.microsoft.com/office/drawing/2014/main" val="20000"/>
                    </a:ext>
                  </a:extLst>
                </a:gridCol>
                <a:gridCol w="3211425">
                  <a:extLst>
                    <a:ext uri="{9D8B030D-6E8A-4147-A177-3AD203B41FA5}">
                      <a16:colId xmlns:a16="http://schemas.microsoft.com/office/drawing/2014/main" val="20001"/>
                    </a:ext>
                  </a:extLst>
                </a:gridCol>
              </a:tblGrid>
              <a:tr h="0">
                <a:tc>
                  <a:txBody>
                    <a:bodyPr/>
                    <a:lstStyle/>
                    <a:p>
                      <a:pPr marL="0" marR="0" lvl="0" indent="0" algn="just" rtl="0">
                        <a:spcBef>
                          <a:spcPts val="0"/>
                        </a:spcBef>
                        <a:spcAft>
                          <a:spcPts val="0"/>
                        </a:spcAft>
                        <a:buNone/>
                      </a:pPr>
                      <a:r>
                        <a:rPr lang="en-GB" sz="1150" b="1" i="0" u="none" strike="noStrike" cap="none">
                          <a:solidFill>
                            <a:srgbClr val="11323F"/>
                          </a:solidFill>
                          <a:latin typeface="Calibri"/>
                          <a:ea typeface="Calibri"/>
                          <a:cs typeface="Calibri"/>
                          <a:sym typeface="Calibri"/>
                        </a:rPr>
                        <a:t>Résultats locaux pour les établissements d'enseignement</a:t>
                      </a:r>
                      <a:endParaRPr sz="1150" b="1"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3745D"/>
                    </a:solidFill>
                  </a:tcPr>
                </a:tc>
                <a:tc>
                  <a:txBody>
                    <a:bodyPr/>
                    <a:lstStyle/>
                    <a:p>
                      <a:pPr marL="0" marR="0" lvl="0" indent="0" algn="just" rtl="0">
                        <a:spcBef>
                          <a:spcPts val="0"/>
                        </a:spcBef>
                        <a:spcAft>
                          <a:spcPts val="0"/>
                        </a:spcAft>
                        <a:buNone/>
                      </a:pPr>
                      <a:r>
                        <a:rPr lang="en-GB" sz="1150" b="1" i="0" u="none" strike="noStrike" cap="none">
                          <a:solidFill>
                            <a:srgbClr val="11323F"/>
                          </a:solidFill>
                          <a:latin typeface="Calibri"/>
                          <a:ea typeface="Calibri"/>
                          <a:cs typeface="Calibri"/>
                          <a:sym typeface="Calibri"/>
                        </a:rPr>
                        <a:t>Résultats à l'échelle de l'UE </a:t>
                      </a:r>
                      <a:endParaRPr sz="1150" b="1"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3745D"/>
                    </a:solidFill>
                  </a:tcPr>
                </a:tc>
                <a:extLst>
                  <a:ext uri="{0D108BD9-81ED-4DB2-BD59-A6C34878D82A}">
                    <a16:rowId xmlns:a16="http://schemas.microsoft.com/office/drawing/2014/main" val="10000"/>
                  </a:ext>
                </a:extLst>
              </a:tr>
              <a:tr h="0">
                <a:tc>
                  <a:txBody>
                    <a:bodyPr/>
                    <a:lstStyle/>
                    <a:p>
                      <a:pPr marL="0" marR="0" lvl="0" indent="0" algn="just" rtl="0">
                        <a:spcBef>
                          <a:spcPts val="0"/>
                        </a:spcBef>
                        <a:spcAft>
                          <a:spcPts val="0"/>
                        </a:spcAft>
                        <a:buNone/>
                      </a:pPr>
                      <a:r>
                        <a:rPr lang="en-GB" sz="1000" b="0" i="0" u="none" strike="noStrike" cap="none">
                          <a:solidFill>
                            <a:srgbClr val="11323F"/>
                          </a:solidFill>
                          <a:latin typeface="Calibri"/>
                          <a:ea typeface="Calibri"/>
                          <a:cs typeface="Calibri"/>
                          <a:sym typeface="Calibri"/>
                        </a:rPr>
                        <a:t>Les universités et les établissements d'enseignement participant aux cafés enrichissent leurs recherches et leurs programmes d'études grâce à des données concrètes sur l'intégration et l'interaction multiculturelle. Cette participation offre également aux étudiants et aux professeurs des possibilités pratiques d'étude et d'engagement communautaire. L'exemple de l'Université de Genève est une source d'inspiration.</a:t>
                      </a:r>
                      <a:endParaRPr sz="1000"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GB" sz="1000" b="0" i="0" u="none" strike="noStrike" cap="none">
                          <a:solidFill>
                            <a:srgbClr val="11323F"/>
                          </a:solidFill>
                          <a:latin typeface="Calibri"/>
                          <a:ea typeface="Calibri"/>
                          <a:cs typeface="Calibri"/>
                          <a:sym typeface="Calibri"/>
                        </a:rPr>
                        <a:t>Les contributions académiques de ces institutions alimentent des stratégies et des politiques éducatives plus larges à travers l'UE, améliorant la qualité de l'éducation liée à la migration et aux études culturelles. Il en résulte une approche éducative mieux informée et plus complète pour comprendre et faciliter les migrations à travers l'Europe.</a:t>
                      </a:r>
                      <a:endParaRPr sz="1000"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310" name="Google Shape;310;p13"/>
          <p:cNvGraphicFramePr/>
          <p:nvPr/>
        </p:nvGraphicFramePr>
        <p:xfrm>
          <a:off x="490726" y="8778517"/>
          <a:ext cx="3000000" cy="3000000"/>
        </p:xfrm>
        <a:graphic>
          <a:graphicData uri="http://schemas.openxmlformats.org/drawingml/2006/table">
            <a:tbl>
              <a:tblPr>
                <a:noFill/>
                <a:tableStyleId>{6A035FA1-82E6-4A52-867B-57D7B71D28D9}</a:tableStyleId>
              </a:tblPr>
              <a:tblGrid>
                <a:gridCol w="3344400">
                  <a:extLst>
                    <a:ext uri="{9D8B030D-6E8A-4147-A177-3AD203B41FA5}">
                      <a16:colId xmlns:a16="http://schemas.microsoft.com/office/drawing/2014/main" val="20000"/>
                    </a:ext>
                  </a:extLst>
                </a:gridCol>
                <a:gridCol w="3238825">
                  <a:extLst>
                    <a:ext uri="{9D8B030D-6E8A-4147-A177-3AD203B41FA5}">
                      <a16:colId xmlns:a16="http://schemas.microsoft.com/office/drawing/2014/main" val="20001"/>
                    </a:ext>
                  </a:extLst>
                </a:gridCol>
              </a:tblGrid>
              <a:tr h="401525">
                <a:tc>
                  <a:txBody>
                    <a:bodyPr/>
                    <a:lstStyle/>
                    <a:p>
                      <a:pPr marL="0" marR="0" lvl="0" indent="0" algn="just" rtl="0">
                        <a:spcBef>
                          <a:spcPts val="0"/>
                        </a:spcBef>
                        <a:spcAft>
                          <a:spcPts val="0"/>
                        </a:spcAft>
                        <a:buNone/>
                      </a:pPr>
                      <a:r>
                        <a:rPr lang="en-GB" sz="1150" b="1" i="0" u="none" strike="noStrike" cap="none">
                          <a:solidFill>
                            <a:schemeClr val="lt1"/>
                          </a:solidFill>
                          <a:latin typeface="Calibri"/>
                          <a:ea typeface="Calibri"/>
                          <a:cs typeface="Calibri"/>
                          <a:sym typeface="Calibri"/>
                        </a:rPr>
                        <a:t>Résultats locaux pour les collectivités locales et régionales</a:t>
                      </a:r>
                      <a:endParaRPr sz="1150" b="1" u="none" strike="noStrike" cap="none">
                        <a:solidFill>
                          <a:schemeClr val="lt1"/>
                        </a:solidFill>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C2D45"/>
                    </a:solidFill>
                  </a:tcPr>
                </a:tc>
                <a:tc>
                  <a:txBody>
                    <a:bodyPr/>
                    <a:lstStyle/>
                    <a:p>
                      <a:pPr marL="0" marR="0" lvl="0" indent="0" algn="just" rtl="0">
                        <a:spcBef>
                          <a:spcPts val="0"/>
                        </a:spcBef>
                        <a:spcAft>
                          <a:spcPts val="0"/>
                        </a:spcAft>
                        <a:buNone/>
                      </a:pPr>
                      <a:r>
                        <a:rPr lang="en-GB" sz="1150" b="1" i="0" u="none" strike="noStrike" cap="none">
                          <a:solidFill>
                            <a:schemeClr val="lt1"/>
                          </a:solidFill>
                          <a:latin typeface="Calibri"/>
                          <a:ea typeface="Calibri"/>
                          <a:cs typeface="Calibri"/>
                          <a:sym typeface="Calibri"/>
                        </a:rPr>
                        <a:t>Résultats à l'échelle de l'UE</a:t>
                      </a:r>
                      <a:endParaRPr sz="1150" b="1" u="none" strike="noStrike" cap="none">
                        <a:solidFill>
                          <a:schemeClr val="lt1"/>
                        </a:solidFill>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C2D45"/>
                    </a:solidFill>
                  </a:tcPr>
                </a:tc>
                <a:extLst>
                  <a:ext uri="{0D108BD9-81ED-4DB2-BD59-A6C34878D82A}">
                    <a16:rowId xmlns:a16="http://schemas.microsoft.com/office/drawing/2014/main" val="10000"/>
                  </a:ext>
                </a:extLst>
              </a:tr>
              <a:tr h="0">
                <a:tc>
                  <a:txBody>
                    <a:bodyPr/>
                    <a:lstStyle/>
                    <a:p>
                      <a:pPr marL="0" marR="0" lvl="0" indent="0" algn="just" rtl="0">
                        <a:spcBef>
                          <a:spcPts val="0"/>
                        </a:spcBef>
                        <a:spcAft>
                          <a:spcPts val="0"/>
                        </a:spcAft>
                        <a:buNone/>
                      </a:pPr>
                      <a:r>
                        <a:rPr lang="en-GB" sz="1000" b="0" i="0" u="none" strike="noStrike" cap="none">
                          <a:solidFill>
                            <a:srgbClr val="11323F"/>
                          </a:solidFill>
                          <a:latin typeface="Calibri"/>
                          <a:ea typeface="Calibri"/>
                          <a:cs typeface="Calibri"/>
                          <a:sym typeface="Calibri"/>
                        </a:rPr>
                        <a:t>Les gouvernements locaux et régionaux constatent une amélioration de la cohésion communautaire et une réduction des tensions sociales grâce à l'intégration effective facilitée par les cafés de la solidarité. Ils bénéficient également des données empiriques et des modèles de réussite développés, qui peuvent éclairer les politiques locales et les décisions de financement.</a:t>
                      </a:r>
                      <a:endParaRPr sz="1000"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GB" sz="1000" b="0" i="0" u="none" strike="noStrike" cap="none">
                          <a:solidFill>
                            <a:srgbClr val="11323F"/>
                          </a:solidFill>
                          <a:latin typeface="Calibri"/>
                          <a:ea typeface="Calibri"/>
                          <a:cs typeface="Calibri"/>
                          <a:sym typeface="Calibri"/>
                        </a:rPr>
                        <a:t>La réussite de ces modèles d'intégration peut influencer les politiques nationales et européennes, en fournissant aux gouvernements des stratégies éprouvées pour améliorer l'intégration des migrants et l'harmonie des communautés. Cela peut conduire à des politiques migratoires plus efficaces et plus humaines dans l'ensemble de l'UE.</a:t>
                      </a:r>
                      <a:endParaRPr sz="1000" u="none" strike="noStrike" cap="none">
                        <a:latin typeface="Calibri"/>
                        <a:ea typeface="Calibri"/>
                        <a:cs typeface="Calibri"/>
                        <a:sym typeface="Calibri"/>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4"/>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7</a:t>
            </a:fld>
            <a:endParaRPr/>
          </a:p>
        </p:txBody>
      </p:sp>
      <p:cxnSp>
        <p:nvCxnSpPr>
          <p:cNvPr id="316" name="Google Shape;316;p14"/>
          <p:cNvCxnSpPr/>
          <p:nvPr/>
        </p:nvCxnSpPr>
        <p:spPr>
          <a:xfrm>
            <a:off x="0" y="798823"/>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317" name="Google Shape;317;p14"/>
          <p:cNvSpPr txBox="1"/>
          <p:nvPr/>
        </p:nvSpPr>
        <p:spPr>
          <a:xfrm>
            <a:off x="535885" y="367042"/>
            <a:ext cx="6270741" cy="64606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685800" marR="0" lvl="0" indent="-228600" algn="l" rtl="0">
              <a:spcBef>
                <a:spcPts val="120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18" name="Google Shape;318;p14"/>
          <p:cNvSpPr/>
          <p:nvPr/>
        </p:nvSpPr>
        <p:spPr>
          <a:xfrm>
            <a:off x="1" y="679673"/>
            <a:ext cx="7559674" cy="9542500"/>
          </a:xfrm>
          <a:custGeom>
            <a:avLst/>
            <a:gdLst/>
            <a:ahLst/>
            <a:cxnLst/>
            <a:rect l="l" t="t" r="r" b="b"/>
            <a:pathLst>
              <a:path w="7840799" h="4036632" extrusionOk="0">
                <a:moveTo>
                  <a:pt x="0" y="0"/>
                </a:moveTo>
                <a:lnTo>
                  <a:pt x="7840799" y="0"/>
                </a:lnTo>
                <a:lnTo>
                  <a:pt x="7840799" y="4036633"/>
                </a:lnTo>
                <a:lnTo>
                  <a:pt x="0" y="4036633"/>
                </a:lnTo>
                <a:close/>
              </a:path>
            </a:pathLst>
          </a:custGeom>
          <a:solidFill>
            <a:srgbClr val="12324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19" name="Google Shape;319;p14"/>
          <p:cNvSpPr/>
          <p:nvPr/>
        </p:nvSpPr>
        <p:spPr>
          <a:xfrm>
            <a:off x="656384" y="918339"/>
            <a:ext cx="6656970" cy="8754395"/>
          </a:xfrm>
          <a:custGeom>
            <a:avLst/>
            <a:gdLst/>
            <a:ahLst/>
            <a:cxnLst/>
            <a:rect l="l" t="t" r="r" b="b"/>
            <a:pathLst>
              <a:path w="7840799" h="4036632" extrusionOk="0">
                <a:moveTo>
                  <a:pt x="0" y="0"/>
                </a:moveTo>
                <a:lnTo>
                  <a:pt x="7840799" y="0"/>
                </a:lnTo>
                <a:lnTo>
                  <a:pt x="7840799" y="4036633"/>
                </a:lnTo>
                <a:lnTo>
                  <a:pt x="0" y="403663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20" name="Google Shape;320;p14"/>
          <p:cNvSpPr txBox="1"/>
          <p:nvPr/>
        </p:nvSpPr>
        <p:spPr>
          <a:xfrm>
            <a:off x="262425" y="360400"/>
            <a:ext cx="6872100" cy="458700"/>
          </a:xfrm>
          <a:prstGeom prst="rect">
            <a:avLst/>
          </a:prstGeom>
          <a:noFill/>
          <a:ln>
            <a:noFill/>
          </a:ln>
        </p:spPr>
        <p:txBody>
          <a:bodyPr spcFirstLastPara="1" wrap="square" lIns="91425" tIns="45700" rIns="91425" bIns="45700" anchor="t" anchorCtr="0">
            <a:spAutoFit/>
          </a:bodyPr>
          <a:lstStyle/>
          <a:p>
            <a:pPr marL="0" marR="0" lvl="0" indent="0" algn="l" rtl="0">
              <a:lnSpc>
                <a:spcPct val="99166"/>
              </a:lnSpc>
              <a:spcBef>
                <a:spcPts val="0"/>
              </a:spcBef>
              <a:spcAft>
                <a:spcPts val="0"/>
              </a:spcAft>
              <a:buNone/>
            </a:pPr>
            <a:r>
              <a:rPr lang="en-GB" sz="2400" b="1">
                <a:solidFill>
                  <a:schemeClr val="lt1"/>
                </a:solidFill>
                <a:highlight>
                  <a:srgbClr val="F3745D"/>
                </a:highlight>
                <a:latin typeface="Calibri"/>
                <a:ea typeface="Calibri"/>
                <a:cs typeface="Calibri"/>
                <a:sym typeface="Calibri"/>
              </a:rPr>
              <a:t> 1.4 L'éthique et les valeurs que nous adoptons</a:t>
            </a:r>
            <a:r>
              <a:rPr lang="en-GB" sz="2400" b="1">
                <a:solidFill>
                  <a:srgbClr val="F3745D"/>
                </a:solidFill>
                <a:highlight>
                  <a:srgbClr val="F3745D"/>
                </a:highlight>
                <a:latin typeface="Calibri"/>
                <a:ea typeface="Calibri"/>
                <a:cs typeface="Calibri"/>
                <a:sym typeface="Calibri"/>
              </a:rPr>
              <a:t>. </a:t>
            </a:r>
            <a:endParaRPr/>
          </a:p>
        </p:txBody>
      </p:sp>
      <p:grpSp>
        <p:nvGrpSpPr>
          <p:cNvPr id="321" name="Google Shape;321;p14"/>
          <p:cNvGrpSpPr/>
          <p:nvPr/>
        </p:nvGrpSpPr>
        <p:grpSpPr>
          <a:xfrm>
            <a:off x="204035" y="2293091"/>
            <a:ext cx="593831" cy="426119"/>
            <a:chOff x="589654" y="4356956"/>
            <a:chExt cx="593831" cy="426119"/>
          </a:xfrm>
        </p:grpSpPr>
        <p:sp>
          <p:nvSpPr>
            <p:cNvPr id="322" name="Google Shape;322;p14"/>
            <p:cNvSpPr/>
            <p:nvPr/>
          </p:nvSpPr>
          <p:spPr>
            <a:xfrm>
              <a:off x="619806" y="4356956"/>
              <a:ext cx="406325" cy="406325"/>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rgbClr val="F3745D"/>
                </a:solidFill>
                <a:latin typeface="Century Schoolbook"/>
                <a:ea typeface="Century Schoolbook"/>
                <a:cs typeface="Century Schoolbook"/>
                <a:sym typeface="Century Schoolbook"/>
              </a:endParaRPr>
            </a:p>
          </p:txBody>
        </p:sp>
        <p:sp>
          <p:nvSpPr>
            <p:cNvPr id="323" name="Google Shape;323;p14"/>
            <p:cNvSpPr txBox="1"/>
            <p:nvPr/>
          </p:nvSpPr>
          <p:spPr>
            <a:xfrm>
              <a:off x="589654" y="4432085"/>
              <a:ext cx="593831" cy="35099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a:solidFill>
                    <a:schemeClr val="lt1"/>
                  </a:solidFill>
                  <a:latin typeface="Calibri"/>
                  <a:ea typeface="Calibri"/>
                  <a:cs typeface="Calibri"/>
                  <a:sym typeface="Calibri"/>
                </a:rPr>
                <a:t>01</a:t>
              </a:r>
              <a:endParaRPr sz="2200" b="0" i="0">
                <a:solidFill>
                  <a:schemeClr val="lt1"/>
                </a:solidFill>
                <a:latin typeface="Calibri"/>
                <a:ea typeface="Calibri"/>
                <a:cs typeface="Calibri"/>
                <a:sym typeface="Calibri"/>
              </a:endParaRPr>
            </a:p>
          </p:txBody>
        </p:sp>
      </p:grpSp>
      <p:sp>
        <p:nvSpPr>
          <p:cNvPr id="324" name="Google Shape;324;p14"/>
          <p:cNvSpPr txBox="1"/>
          <p:nvPr/>
        </p:nvSpPr>
        <p:spPr>
          <a:xfrm>
            <a:off x="722001" y="887009"/>
            <a:ext cx="6496500" cy="4494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1150"/>
              <a:buFont typeface="Arial"/>
              <a:buNone/>
            </a:pPr>
            <a:r>
              <a:rPr lang="en-GB" sz="1150">
                <a:solidFill>
                  <a:srgbClr val="011E3B"/>
                </a:solidFill>
                <a:latin typeface="Calibri"/>
                <a:ea typeface="Calibri"/>
                <a:cs typeface="Calibri"/>
                <a:sym typeface="Calibri"/>
              </a:rPr>
              <a:t>En s'inspirant de l'impact du travail de notre partenaire de projet ACTIN </a:t>
            </a:r>
            <a:r>
              <a:rPr lang="en-GB" sz="1150" b="1">
                <a:solidFill>
                  <a:srgbClr val="011E3B"/>
                </a:solidFill>
                <a:latin typeface="Calibri"/>
                <a:ea typeface="Calibri"/>
                <a:cs typeface="Calibri"/>
                <a:sym typeface="Calibri"/>
              </a:rPr>
              <a:t>SolidarityNow </a:t>
            </a:r>
            <a:r>
              <a:rPr lang="en-GB" sz="1150">
                <a:solidFill>
                  <a:srgbClr val="011E3B"/>
                </a:solidFill>
                <a:latin typeface="Calibri"/>
                <a:ea typeface="Calibri"/>
                <a:cs typeface="Calibri"/>
                <a:sym typeface="Calibri"/>
              </a:rPr>
              <a:t>( </a:t>
            </a:r>
            <a:r>
              <a:rPr lang="en-GB" sz="1150" u="sng">
                <a:solidFill>
                  <a:schemeClr val="hlink"/>
                </a:solidFill>
                <a:latin typeface="Calibri"/>
                <a:ea typeface="Calibri"/>
                <a:cs typeface="Calibri"/>
                <a:sym typeface="Calibri"/>
                <a:hlinkClick r:id="rId3"/>
              </a:rPr>
              <a:t>SolidarityNow</a:t>
            </a:r>
            <a:r>
              <a:rPr lang="en-GB" sz="1150">
                <a:solidFill>
                  <a:srgbClr val="011E3B"/>
                </a:solidFill>
                <a:latin typeface="Calibri"/>
                <a:ea typeface="Calibri"/>
                <a:cs typeface="Calibri"/>
                <a:sym typeface="Calibri"/>
              </a:rPr>
              <a:t>) en Grèce, qui travaille à l'autonomisation des réfugiés et des populations vulnérables, nous avons affiné et contextualisé l'éthique et les valeurs du Café de la solidarité d'ACTIN.  Solidarity Now est efficace dans la promotion de l'intégration, le soutien des droits individuels et la fourniture de services essentiels par le biais de centres communautaires et d'initiatives de solidarité. En adaptant certaines de leurs approches, nous pouvons améliorer le cadre opérationnel et le fondement éthique du Café de solidarité d'ACTIN. </a:t>
            </a:r>
            <a:endParaRPr/>
          </a:p>
          <a:p>
            <a:pPr marL="0" marR="0" lvl="0" indent="0" algn="l" rtl="0">
              <a:lnSpc>
                <a:spcPct val="100000"/>
              </a:lnSpc>
              <a:spcBef>
                <a:spcPts val="2267"/>
              </a:spcBef>
              <a:spcAft>
                <a:spcPts val="0"/>
              </a:spcAft>
              <a:buClr>
                <a:srgbClr val="F3745D"/>
              </a:buClr>
              <a:buSzPts val="1800"/>
              <a:buFont typeface="Arial"/>
              <a:buNone/>
            </a:pPr>
            <a:r>
              <a:rPr lang="en-GB" sz="1800" b="1">
                <a:solidFill>
                  <a:srgbClr val="F3745D"/>
                </a:solidFill>
                <a:latin typeface="Calibri"/>
                <a:ea typeface="Calibri"/>
                <a:cs typeface="Calibri"/>
                <a:sym typeface="Calibri"/>
              </a:rPr>
              <a:t>Inclusivité                                                                                                </a:t>
            </a:r>
            <a:r>
              <a:rPr lang="en-GB" sz="1150" b="1">
                <a:solidFill>
                  <a:srgbClr val="011E3B"/>
                </a:solidFill>
                <a:latin typeface="Calibri"/>
                <a:ea typeface="Calibri"/>
                <a:cs typeface="Calibri"/>
                <a:sym typeface="Calibri"/>
              </a:rPr>
              <a:t>Accueil universel :</a:t>
            </a:r>
            <a:r>
              <a:rPr lang="en-GB" sz="1150">
                <a:solidFill>
                  <a:srgbClr val="011E3B"/>
                </a:solidFill>
                <a:latin typeface="Calibri"/>
                <a:ea typeface="Calibri"/>
                <a:cs typeface="Calibri"/>
                <a:sym typeface="Calibri"/>
              </a:rPr>
              <a:t> Notre café est un espace ouvert pour tous, en particulier pour les migrants et les réfugiés à la recherche d'une communauté. Nous nous engageons à créer un espace où chaque individu, quelle que soit son origine, peut se sentir accepté et valorisé.                                                                                                                                                                    </a:t>
            </a:r>
            <a:r>
              <a:rPr lang="en-GB" sz="1150" b="1">
                <a:solidFill>
                  <a:srgbClr val="011E3B"/>
                </a:solidFill>
                <a:latin typeface="Calibri"/>
                <a:ea typeface="Calibri"/>
                <a:cs typeface="Calibri"/>
                <a:sym typeface="Calibri"/>
              </a:rPr>
              <a:t>Accessibilité :</a:t>
            </a:r>
            <a:r>
              <a:rPr lang="en-GB" sz="1150">
                <a:solidFill>
                  <a:srgbClr val="011E3B"/>
                </a:solidFill>
                <a:latin typeface="Calibri"/>
                <a:ea typeface="Calibri"/>
                <a:cs typeface="Calibri"/>
                <a:sym typeface="Calibri"/>
              </a:rPr>
              <a:t> Nous veillons à ce que notre café et ses activités soient accessibles aux personnes de toutes origines et de toutes capacités, en fournissant les aménagements nécessaires pour favoriser la participation et l'engagement.</a:t>
            </a:r>
            <a:endParaRPr/>
          </a:p>
          <a:p>
            <a:pPr marL="0" marR="0" lvl="0" indent="0" algn="l" rtl="0">
              <a:lnSpc>
                <a:spcPct val="100000"/>
              </a:lnSpc>
              <a:spcBef>
                <a:spcPts val="2267"/>
              </a:spcBef>
              <a:spcAft>
                <a:spcPts val="0"/>
              </a:spcAft>
              <a:buClr>
                <a:srgbClr val="F3745D"/>
              </a:buClr>
              <a:buSzPts val="1800"/>
              <a:buFont typeface="Arial"/>
              <a:buNone/>
            </a:pPr>
            <a:r>
              <a:rPr lang="en-GB" sz="1800" b="1">
                <a:solidFill>
                  <a:srgbClr val="F3745D"/>
                </a:solidFill>
                <a:latin typeface="Calibri"/>
                <a:ea typeface="Calibri"/>
                <a:cs typeface="Calibri"/>
                <a:sym typeface="Calibri"/>
              </a:rPr>
              <a:t>Droits de l'homme et dignité                                                                </a:t>
            </a:r>
            <a:r>
              <a:rPr lang="en-GB" sz="1150" b="1">
                <a:solidFill>
                  <a:srgbClr val="011E3B"/>
                </a:solidFill>
                <a:latin typeface="Calibri"/>
                <a:ea typeface="Calibri"/>
                <a:cs typeface="Calibri"/>
                <a:sym typeface="Calibri"/>
              </a:rPr>
              <a:t>Droits égaux pour tous : </a:t>
            </a:r>
            <a:r>
              <a:rPr lang="en-GB" sz="1150">
                <a:solidFill>
                  <a:srgbClr val="011E3B"/>
                </a:solidFill>
                <a:latin typeface="Calibri"/>
                <a:ea typeface="Calibri"/>
                <a:cs typeface="Calibri"/>
                <a:sym typeface="Calibri"/>
              </a:rPr>
              <a:t>Inspiré par l'engagement de Solidarity Now en faveur des droits de l'homme, notre café solidaire ACTIN souligne l'importance de traiter chaque individu avec dignité et respect, en veillant à ce que tous les participants, en particulier les plus vulnérables, aient accès à la même qualité de services et d'opportunités.                                                                                                                                                                        </a:t>
            </a:r>
            <a:r>
              <a:rPr lang="en-GB" sz="1150" b="1">
                <a:solidFill>
                  <a:srgbClr val="011E3B"/>
                </a:solidFill>
                <a:latin typeface="Calibri"/>
                <a:ea typeface="Calibri"/>
                <a:cs typeface="Calibri"/>
                <a:sym typeface="Calibri"/>
              </a:rPr>
              <a:t>Protection et sécurité :</a:t>
            </a:r>
            <a:r>
              <a:rPr lang="en-GB" sz="1150">
                <a:solidFill>
                  <a:srgbClr val="011E3B"/>
                </a:solidFill>
                <a:latin typeface="Calibri"/>
                <a:ea typeface="Calibri"/>
                <a:cs typeface="Calibri"/>
                <a:sym typeface="Calibri"/>
              </a:rPr>
              <a:t> Nous assurons un environnement sûr et protecteur pour tous, en nous inspirant des pratiques qui protègent les droits et le bien-être des réfugiés et d'autres groupes marginalisés.</a:t>
            </a:r>
            <a:endParaRPr/>
          </a:p>
          <a:p>
            <a:pPr marL="0" marR="0" lvl="0" indent="0" algn="l" rtl="0">
              <a:lnSpc>
                <a:spcPct val="100000"/>
              </a:lnSpc>
              <a:spcBef>
                <a:spcPts val="2267"/>
              </a:spcBef>
              <a:spcAft>
                <a:spcPts val="0"/>
              </a:spcAft>
              <a:buClr>
                <a:srgbClr val="011E3B"/>
              </a:buClr>
              <a:buSzPts val="1150"/>
              <a:buFont typeface="Arial"/>
              <a:buNone/>
            </a:pPr>
            <a:r>
              <a:rPr lang="en-GB" sz="1800" b="1">
                <a:solidFill>
                  <a:srgbClr val="F3745D"/>
                </a:solidFill>
                <a:latin typeface="Calibri"/>
                <a:ea typeface="Calibri"/>
                <a:cs typeface="Calibri"/>
                <a:sym typeface="Calibri"/>
              </a:rPr>
              <a:t>Systèmes de soutien complets                                                               </a:t>
            </a:r>
            <a:r>
              <a:rPr lang="en-GB" sz="1150" b="1">
                <a:solidFill>
                  <a:srgbClr val="011E3B"/>
                </a:solidFill>
                <a:latin typeface="Calibri"/>
                <a:ea typeface="Calibri"/>
                <a:cs typeface="Calibri"/>
                <a:sym typeface="Calibri"/>
              </a:rPr>
              <a:t>Des services holistiques : </a:t>
            </a:r>
            <a:r>
              <a:rPr lang="en-GB" sz="1150">
                <a:solidFill>
                  <a:srgbClr val="011E3B"/>
                </a:solidFill>
                <a:latin typeface="Calibri"/>
                <a:ea typeface="Calibri"/>
                <a:cs typeface="Calibri"/>
                <a:sym typeface="Calibri"/>
              </a:rPr>
              <a:t>Suivant l'exemple de SolidarityNow, notre café offre une interaction sociale, mais surtout, il sert de passerelle vers une gamme de services de soutien, y compris l'aide juridique, l'information sur les soins de santé, les </a:t>
            </a:r>
            <a:r>
              <a:rPr lang="en-GB" sz="1150" b="0" i="0">
                <a:solidFill>
                  <a:srgbClr val="444746"/>
                </a:solidFill>
                <a:latin typeface="Calibri"/>
                <a:ea typeface="Calibri"/>
                <a:cs typeface="Calibri"/>
                <a:sym typeface="Calibri"/>
              </a:rPr>
              <a:t>services d'employabilité </a:t>
            </a:r>
            <a:r>
              <a:rPr lang="en-GB" sz="1150">
                <a:solidFill>
                  <a:srgbClr val="011E3B"/>
                </a:solidFill>
                <a:latin typeface="Calibri"/>
                <a:ea typeface="Calibri"/>
                <a:cs typeface="Calibri"/>
                <a:sym typeface="Calibri"/>
              </a:rPr>
              <a:t>et les programmes éducatifs.                                                                                                                                                                       </a:t>
            </a:r>
            <a:r>
              <a:rPr lang="en-GB" sz="1150" b="1">
                <a:solidFill>
                  <a:srgbClr val="011E3B"/>
                </a:solidFill>
                <a:latin typeface="Calibri"/>
                <a:ea typeface="Calibri"/>
                <a:cs typeface="Calibri"/>
                <a:sym typeface="Calibri"/>
              </a:rPr>
              <a:t>Priorité à la santé mentale :</a:t>
            </a:r>
            <a:r>
              <a:rPr lang="en-GB" sz="1150">
                <a:solidFill>
                  <a:srgbClr val="011E3B"/>
                </a:solidFill>
                <a:latin typeface="Calibri"/>
                <a:ea typeface="Calibri"/>
                <a:cs typeface="Calibri"/>
                <a:sym typeface="Calibri"/>
              </a:rPr>
              <a:t> Grâce à un partenariat, nous intégrerons le soutien à la santé mentale dans nos offres, en reconnaissant les tensions psychologiques auxquelles sont souvent confrontés les migrants et les réfugiés, et en leur donnant accès à des conseils et à des activités thérapeutiques.</a:t>
            </a:r>
            <a:endParaRPr/>
          </a:p>
          <a:p>
            <a:pPr marL="0" marR="0" lvl="0" indent="0" algn="l" rtl="0">
              <a:lnSpc>
                <a:spcPct val="100000"/>
              </a:lnSpc>
              <a:spcBef>
                <a:spcPts val="2267"/>
              </a:spcBef>
              <a:spcAft>
                <a:spcPts val="0"/>
              </a:spcAft>
              <a:buClr>
                <a:srgbClr val="F3745D"/>
              </a:buClr>
              <a:buSzPts val="1800"/>
              <a:buFont typeface="Arial"/>
              <a:buNone/>
            </a:pPr>
            <a:r>
              <a:rPr lang="en-GB" sz="1800" b="1">
                <a:solidFill>
                  <a:srgbClr val="F3745D"/>
                </a:solidFill>
                <a:latin typeface="Calibri"/>
                <a:ea typeface="Calibri"/>
                <a:cs typeface="Calibri"/>
                <a:sym typeface="Calibri"/>
              </a:rPr>
              <a:t>Communauté et solidarité </a:t>
            </a:r>
            <a:r>
              <a:rPr lang="en-GB" sz="1150" b="1">
                <a:solidFill>
                  <a:srgbClr val="011E3B"/>
                </a:solidFill>
                <a:latin typeface="Calibri"/>
                <a:ea typeface="Calibri"/>
                <a:cs typeface="Calibri"/>
                <a:sym typeface="Calibri"/>
              </a:rPr>
              <a:t>favorisant l'intégration locale : </a:t>
            </a:r>
            <a:r>
              <a:rPr lang="en-GB" sz="1150">
                <a:solidFill>
                  <a:srgbClr val="011E3B"/>
                </a:solidFill>
                <a:latin typeface="Calibri"/>
                <a:ea typeface="Calibri"/>
                <a:cs typeface="Calibri"/>
                <a:sym typeface="Calibri"/>
              </a:rPr>
              <a:t>À l'instar de SolidarityNow, qui collabore étroitement avec les communautés locales pour favoriser l'acceptation et l'intégration, le Café solidaire d'ACTIN encourage les activités qui rapprochent les habitants et les nouveaux arrivants, facilitant ainsi la compréhension mutuelle et le partage d'expériences.                                                                                                            </a:t>
            </a:r>
            <a:r>
              <a:rPr lang="en-GB" sz="1150" b="1">
                <a:solidFill>
                  <a:srgbClr val="011E3B"/>
                </a:solidFill>
                <a:latin typeface="Calibri"/>
                <a:ea typeface="Calibri"/>
                <a:cs typeface="Calibri"/>
                <a:sym typeface="Calibri"/>
              </a:rPr>
              <a:t>Volontariat et participation active :</a:t>
            </a:r>
            <a:r>
              <a:rPr lang="en-GB" sz="1150">
                <a:solidFill>
                  <a:srgbClr val="011E3B"/>
                </a:solidFill>
                <a:latin typeface="Calibri"/>
                <a:ea typeface="Calibri"/>
                <a:cs typeface="Calibri"/>
                <a:sym typeface="Calibri"/>
              </a:rPr>
              <a:t> Nous encourageons la participation active de la communauté, en impliquant les habitants et les migrants dans la gestion du café et les processus de prise de décision, renforçant ainsi le sentiment d'appartenance et la solidarité de la communauté.                                                                                                                                </a:t>
            </a:r>
            <a:r>
              <a:rPr lang="en-GB" sz="1150" b="1">
                <a:solidFill>
                  <a:srgbClr val="011E3B"/>
                </a:solidFill>
                <a:latin typeface="Calibri"/>
                <a:ea typeface="Calibri"/>
                <a:cs typeface="Calibri"/>
                <a:sym typeface="Calibri"/>
              </a:rPr>
              <a:t>Promotion de l'indépendance : </a:t>
            </a:r>
            <a:r>
              <a:rPr lang="en-GB" sz="1150">
                <a:solidFill>
                  <a:srgbClr val="011E3B"/>
                </a:solidFill>
                <a:latin typeface="Calibri"/>
                <a:ea typeface="Calibri"/>
                <a:cs typeface="Calibri"/>
                <a:sym typeface="Calibri"/>
              </a:rPr>
              <a:t>Conformément aux initiatives de SolidarityNow visant à promouvoir l'autosuffisance économique, notre café offre des opportunités de formation et d'emploi aux réfugiés et aux migrants, les aidant ainsi à construire de nouvelles carrières et à s'intégrer économiquement dans la communauté.                                                                                                                                            </a:t>
            </a:r>
            <a:r>
              <a:rPr lang="en-GB" sz="1150" b="1">
                <a:solidFill>
                  <a:srgbClr val="011E3B"/>
                </a:solidFill>
                <a:latin typeface="Calibri"/>
                <a:ea typeface="Calibri"/>
                <a:cs typeface="Calibri"/>
                <a:sym typeface="Calibri"/>
              </a:rPr>
              <a:t>Responsabilité environnementale :</a:t>
            </a:r>
            <a:r>
              <a:rPr lang="en-GB" sz="1150">
                <a:solidFill>
                  <a:srgbClr val="011E3B"/>
                </a:solidFill>
                <a:latin typeface="Calibri"/>
                <a:ea typeface="Calibri"/>
                <a:cs typeface="Calibri"/>
                <a:sym typeface="Calibri"/>
              </a:rPr>
              <a:t> Nous nous engageons à adopter des pratiques durables, à minimiser notre impact sur l'environnement et à enseigner des habitudes durables par le biais d'ateliers et d'activités quotidiennes au café.</a:t>
            </a:r>
            <a:endParaRPr/>
          </a:p>
          <a:p>
            <a:pPr marL="0" marR="0" lvl="0" indent="0" algn="l" rtl="0">
              <a:lnSpc>
                <a:spcPct val="100000"/>
              </a:lnSpc>
              <a:spcBef>
                <a:spcPts val="2267"/>
              </a:spcBef>
              <a:spcAft>
                <a:spcPts val="0"/>
              </a:spcAft>
              <a:buClr>
                <a:srgbClr val="011E3B"/>
              </a:buClr>
              <a:buSzPts val="1160"/>
              <a:buFont typeface="Arial"/>
              <a:buNone/>
            </a:pPr>
            <a:endParaRPr sz="1160">
              <a:solidFill>
                <a:srgbClr val="011E3B"/>
              </a:solidFill>
              <a:latin typeface="Calibri"/>
              <a:ea typeface="Calibri"/>
              <a:cs typeface="Calibri"/>
              <a:sym typeface="Calibri"/>
            </a:endParaRPr>
          </a:p>
          <a:p>
            <a:pPr marL="0" marR="0" lvl="0" indent="0" algn="l" rtl="0">
              <a:lnSpc>
                <a:spcPct val="100000"/>
              </a:lnSpc>
              <a:spcBef>
                <a:spcPts val="2267"/>
              </a:spcBef>
              <a:spcAft>
                <a:spcPts val="0"/>
              </a:spcAft>
              <a:buClr>
                <a:srgbClr val="011E3B"/>
              </a:buClr>
              <a:buSzPts val="1800"/>
              <a:buFont typeface="Arial"/>
              <a:buNone/>
            </a:pPr>
            <a:endParaRPr sz="1800" b="1">
              <a:solidFill>
                <a:srgbClr val="F3745D"/>
              </a:solidFill>
              <a:latin typeface="Calibri"/>
              <a:ea typeface="Calibri"/>
              <a:cs typeface="Calibri"/>
              <a:sym typeface="Calibri"/>
            </a:endParaRPr>
          </a:p>
        </p:txBody>
      </p:sp>
      <p:grpSp>
        <p:nvGrpSpPr>
          <p:cNvPr id="325" name="Google Shape;325;p14"/>
          <p:cNvGrpSpPr/>
          <p:nvPr/>
        </p:nvGrpSpPr>
        <p:grpSpPr>
          <a:xfrm>
            <a:off x="201132" y="6982509"/>
            <a:ext cx="593831" cy="421427"/>
            <a:chOff x="587792" y="4583157"/>
            <a:chExt cx="593831" cy="421427"/>
          </a:xfrm>
        </p:grpSpPr>
        <p:sp>
          <p:nvSpPr>
            <p:cNvPr id="326" name="Google Shape;326;p14"/>
            <p:cNvSpPr/>
            <p:nvPr/>
          </p:nvSpPr>
          <p:spPr>
            <a:xfrm>
              <a:off x="632405" y="4583157"/>
              <a:ext cx="406325" cy="406325"/>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rgbClr val="F3745D"/>
                </a:solidFill>
                <a:latin typeface="Century Schoolbook"/>
                <a:ea typeface="Century Schoolbook"/>
                <a:cs typeface="Century Schoolbook"/>
                <a:sym typeface="Century Schoolbook"/>
              </a:endParaRPr>
            </a:p>
          </p:txBody>
        </p:sp>
        <p:sp>
          <p:nvSpPr>
            <p:cNvPr id="327" name="Google Shape;327;p14"/>
            <p:cNvSpPr txBox="1"/>
            <p:nvPr/>
          </p:nvSpPr>
          <p:spPr>
            <a:xfrm>
              <a:off x="587792" y="4653594"/>
              <a:ext cx="593831" cy="35099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a:solidFill>
                    <a:schemeClr val="lt1"/>
                  </a:solidFill>
                  <a:latin typeface="Calibri"/>
                  <a:ea typeface="Calibri"/>
                  <a:cs typeface="Calibri"/>
                  <a:sym typeface="Calibri"/>
                </a:rPr>
                <a:t>04</a:t>
              </a:r>
              <a:endParaRPr sz="2200" b="0" i="0">
                <a:solidFill>
                  <a:schemeClr val="lt1"/>
                </a:solidFill>
                <a:latin typeface="Calibri"/>
                <a:ea typeface="Calibri"/>
                <a:cs typeface="Calibri"/>
                <a:sym typeface="Calibri"/>
              </a:endParaRPr>
            </a:p>
          </p:txBody>
        </p:sp>
      </p:grpSp>
      <p:sp>
        <p:nvSpPr>
          <p:cNvPr id="328" name="Google Shape;328;p14"/>
          <p:cNvSpPr/>
          <p:nvPr/>
        </p:nvSpPr>
        <p:spPr>
          <a:xfrm>
            <a:off x="262423" y="5375858"/>
            <a:ext cx="406325" cy="406325"/>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rgbClr val="F3745D"/>
              </a:solidFill>
              <a:latin typeface="Century Schoolbook"/>
              <a:ea typeface="Century Schoolbook"/>
              <a:cs typeface="Century Schoolbook"/>
              <a:sym typeface="Century Schoolbook"/>
            </a:endParaRPr>
          </a:p>
        </p:txBody>
      </p:sp>
      <p:sp>
        <p:nvSpPr>
          <p:cNvPr id="329" name="Google Shape;329;p14"/>
          <p:cNvSpPr/>
          <p:nvPr/>
        </p:nvSpPr>
        <p:spPr>
          <a:xfrm>
            <a:off x="238867" y="3817102"/>
            <a:ext cx="406325" cy="406325"/>
          </a:xfrm>
          <a:prstGeom prst="ellipse">
            <a:avLst/>
          </a:prstGeom>
          <a:solidFill>
            <a:srgbClr val="50B4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rgbClr val="F3745D"/>
              </a:solidFill>
              <a:latin typeface="Century Schoolbook"/>
              <a:ea typeface="Century Schoolbook"/>
              <a:cs typeface="Century Schoolbook"/>
              <a:sym typeface="Century Schoolbook"/>
            </a:endParaRPr>
          </a:p>
        </p:txBody>
      </p:sp>
      <p:sp>
        <p:nvSpPr>
          <p:cNvPr id="330" name="Google Shape;330;p14"/>
          <p:cNvSpPr txBox="1"/>
          <p:nvPr/>
        </p:nvSpPr>
        <p:spPr>
          <a:xfrm>
            <a:off x="189971" y="3872437"/>
            <a:ext cx="593831" cy="35099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a:solidFill>
                  <a:schemeClr val="lt1"/>
                </a:solidFill>
                <a:latin typeface="Calibri"/>
                <a:ea typeface="Calibri"/>
                <a:cs typeface="Calibri"/>
                <a:sym typeface="Calibri"/>
              </a:rPr>
              <a:t>02</a:t>
            </a:r>
            <a:endParaRPr sz="2200" b="0" i="0">
              <a:solidFill>
                <a:schemeClr val="lt1"/>
              </a:solidFill>
              <a:latin typeface="Calibri"/>
              <a:ea typeface="Calibri"/>
              <a:cs typeface="Calibri"/>
              <a:sym typeface="Calibri"/>
            </a:endParaRPr>
          </a:p>
        </p:txBody>
      </p:sp>
      <p:sp>
        <p:nvSpPr>
          <p:cNvPr id="331" name="Google Shape;331;p14"/>
          <p:cNvSpPr txBox="1"/>
          <p:nvPr/>
        </p:nvSpPr>
        <p:spPr>
          <a:xfrm>
            <a:off x="221262" y="5403525"/>
            <a:ext cx="593831" cy="350990"/>
          </a:xfrm>
          <a:prstGeom prst="rect">
            <a:avLst/>
          </a:prstGeom>
          <a:noFill/>
          <a:ln>
            <a:noFill/>
          </a:ln>
        </p:spPr>
        <p:txBody>
          <a:bodyPr spcFirstLastPara="1" wrap="square" lIns="91425" tIns="45700" rIns="91425" bIns="45700" anchor="b" anchorCtr="0">
            <a:noAutofit/>
          </a:bodyPr>
          <a:lstStyle/>
          <a:p>
            <a:pPr marL="0" marR="0" lvl="0" indent="0" algn="l" rtl="0">
              <a:lnSpc>
                <a:spcPct val="78181"/>
              </a:lnSpc>
              <a:spcBef>
                <a:spcPts val="0"/>
              </a:spcBef>
              <a:spcAft>
                <a:spcPts val="0"/>
              </a:spcAft>
              <a:buClr>
                <a:schemeClr val="lt1"/>
              </a:buClr>
              <a:buSzPts val="2200"/>
              <a:buFont typeface="Arial"/>
              <a:buNone/>
            </a:pPr>
            <a:r>
              <a:rPr lang="en-GB" sz="2200" b="1" i="0">
                <a:solidFill>
                  <a:schemeClr val="lt1"/>
                </a:solidFill>
                <a:latin typeface="Calibri"/>
                <a:ea typeface="Calibri"/>
                <a:cs typeface="Calibri"/>
                <a:sym typeface="Calibri"/>
              </a:rPr>
              <a:t>03</a:t>
            </a:r>
            <a:endParaRPr sz="2200" b="0" i="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5"/>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8</a:t>
            </a:fld>
            <a:endParaRPr/>
          </a:p>
        </p:txBody>
      </p:sp>
      <p:sp>
        <p:nvSpPr>
          <p:cNvPr id="337" name="Google Shape;337;p15"/>
          <p:cNvSpPr txBox="1"/>
          <p:nvPr/>
        </p:nvSpPr>
        <p:spPr>
          <a:xfrm>
            <a:off x="471217" y="566597"/>
            <a:ext cx="6296631" cy="412274"/>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1.5 Enseignements tirés de l'expérience des autres et du monde universitaire</a:t>
            </a:r>
            <a:endParaRPr/>
          </a:p>
        </p:txBody>
      </p:sp>
      <p:cxnSp>
        <p:nvCxnSpPr>
          <p:cNvPr id="338" name="Google Shape;338;p15"/>
          <p:cNvCxnSpPr/>
          <p:nvPr/>
        </p:nvCxnSpPr>
        <p:spPr>
          <a:xfrm>
            <a:off x="33329" y="786866"/>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339" name="Google Shape;339;p15"/>
          <p:cNvSpPr txBox="1"/>
          <p:nvPr/>
        </p:nvSpPr>
        <p:spPr>
          <a:xfrm>
            <a:off x="471217" y="1023569"/>
            <a:ext cx="6539538" cy="41227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F3745D"/>
              </a:buClr>
              <a:buSzPts val="1600"/>
              <a:buFont typeface="Arial"/>
              <a:buNone/>
            </a:pPr>
            <a:r>
              <a:rPr lang="en-GB" sz="1600" b="1" i="0">
                <a:solidFill>
                  <a:schemeClr val="lt1"/>
                </a:solidFill>
                <a:highlight>
                  <a:srgbClr val="50B4D9"/>
                </a:highlight>
                <a:latin typeface="Calibri"/>
                <a:ea typeface="Calibri"/>
                <a:cs typeface="Calibri"/>
                <a:sym typeface="Calibri"/>
              </a:rPr>
              <a:t>Pour visualiser ce à quoi ressemble un café solidaire, partageons quelques exemples inspirants ...</a:t>
            </a:r>
            <a:endParaRPr/>
          </a:p>
          <a:p>
            <a:pPr marL="0" marR="0" lvl="0" indent="0" algn="just" rtl="0">
              <a:lnSpc>
                <a:spcPct val="70000"/>
              </a:lnSpc>
              <a:spcBef>
                <a:spcPts val="0"/>
              </a:spcBef>
              <a:spcAft>
                <a:spcPts val="0"/>
              </a:spcAft>
              <a:buClr>
                <a:srgbClr val="F3745D"/>
              </a:buClr>
              <a:buSzPts val="1600"/>
              <a:buFont typeface="Arial"/>
              <a:buNone/>
            </a:pPr>
            <a:endParaRPr sz="1600" b="1" i="0">
              <a:solidFill>
                <a:srgbClr val="50B4D9"/>
              </a:solidFill>
              <a:latin typeface="Calibri"/>
              <a:ea typeface="Calibri"/>
              <a:cs typeface="Calibri"/>
              <a:sym typeface="Calibri"/>
            </a:endParaRPr>
          </a:p>
          <a:p>
            <a:pPr marL="0" marR="0" lvl="0" indent="0" algn="just" rtl="0">
              <a:lnSpc>
                <a:spcPct val="70000"/>
              </a:lnSpc>
              <a:spcBef>
                <a:spcPts val="0"/>
              </a:spcBef>
              <a:spcAft>
                <a:spcPts val="0"/>
              </a:spcAft>
              <a:buClr>
                <a:srgbClr val="F3745D"/>
              </a:buClr>
              <a:buSzPts val="1600"/>
              <a:buFont typeface="Arial"/>
              <a:buNone/>
            </a:pPr>
            <a:endParaRPr sz="1600" b="1" i="0">
              <a:solidFill>
                <a:srgbClr val="123240"/>
              </a:solidFill>
              <a:latin typeface="Calibri"/>
              <a:ea typeface="Calibri"/>
              <a:cs typeface="Calibri"/>
              <a:sym typeface="Calibri"/>
            </a:endParaRPr>
          </a:p>
          <a:p>
            <a:pPr marL="0" marR="0" lvl="0" indent="0" algn="just" rtl="0">
              <a:lnSpc>
                <a:spcPct val="46666"/>
              </a:lnSpc>
              <a:spcBef>
                <a:spcPts val="0"/>
              </a:spcBef>
              <a:spcAft>
                <a:spcPts val="0"/>
              </a:spcAft>
              <a:buClr>
                <a:srgbClr val="F3745D"/>
              </a:buClr>
              <a:buSzPts val="2400"/>
              <a:buFont typeface="Arial"/>
              <a:buNone/>
            </a:pPr>
            <a:r>
              <a:rPr lang="en-GB" sz="2400" b="1" i="0">
                <a:solidFill>
                  <a:srgbClr val="50B4D9"/>
                </a:solidFill>
                <a:latin typeface="Calibri"/>
                <a:ea typeface="Calibri"/>
                <a:cs typeface="Calibri"/>
                <a:sym typeface="Calibri"/>
              </a:rPr>
              <a:t>Le Café des Parents, France  </a:t>
            </a:r>
            <a:endParaRPr/>
          </a:p>
          <a:p>
            <a:pPr marL="0" marR="0" lvl="0" indent="0" algn="just" rtl="0">
              <a:lnSpc>
                <a:spcPct val="46666"/>
              </a:lnSpc>
              <a:spcBef>
                <a:spcPts val="0"/>
              </a:spcBef>
              <a:spcAft>
                <a:spcPts val="0"/>
              </a:spcAft>
              <a:buClr>
                <a:srgbClr val="F3745D"/>
              </a:buClr>
              <a:buSzPts val="2400"/>
              <a:buFont typeface="Arial"/>
              <a:buNone/>
            </a:pPr>
            <a:endParaRPr sz="2400" b="1" i="0">
              <a:solidFill>
                <a:srgbClr val="50B4D9"/>
              </a:solidFill>
              <a:latin typeface="Calibri"/>
              <a:ea typeface="Calibri"/>
              <a:cs typeface="Calibri"/>
              <a:sym typeface="Calibri"/>
            </a:endParaRPr>
          </a:p>
          <a:p>
            <a:pPr marL="0" marR="0" lvl="0" indent="0" algn="just" rtl="0">
              <a:lnSpc>
                <a:spcPct val="97391"/>
              </a:lnSpc>
              <a:spcBef>
                <a:spcPts val="0"/>
              </a:spcBef>
              <a:spcAft>
                <a:spcPts val="0"/>
              </a:spcAft>
              <a:buClr>
                <a:srgbClr val="F3745D"/>
              </a:buClr>
              <a:buSzPts val="1150"/>
              <a:buFont typeface="Arial"/>
              <a:buNone/>
            </a:pPr>
            <a:endParaRPr sz="1150" b="1" i="0">
              <a:solidFill>
                <a:srgbClr val="123240"/>
              </a:solidFill>
              <a:latin typeface="Calibri"/>
              <a:ea typeface="Calibri"/>
              <a:cs typeface="Calibri"/>
              <a:sym typeface="Calibri"/>
            </a:endParaRPr>
          </a:p>
          <a:p>
            <a:pPr marL="2069999" marR="0" lvl="0" indent="0" algn="just" rtl="0">
              <a:lnSpc>
                <a:spcPct val="100000"/>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Le Café des parents, créé dans les années 1990, offre un cadre sûr et non stigmatisant où les parents peuvent partager leurs expériences et recevoir le soutien de professionnels sur toute une série de questions relatives à l'éducation.</a:t>
            </a:r>
            <a:endParaRPr/>
          </a:p>
          <a:p>
            <a:pPr marL="2069999" marR="0" lvl="0" indent="0" algn="just" rtl="0">
              <a:lnSpc>
                <a:spcPct val="100000"/>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2069999" marR="0" lvl="0" indent="0" algn="just" rtl="0">
              <a:lnSpc>
                <a:spcPct val="100000"/>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Cette pratique retrace l'émergence du "Café des Parents", en s'appuyant sur les traditions des bistrots en tant que lieux de socialisation et de débat public. Historiquement, les cafés étaient des lieux où se </a:t>
            </a:r>
            <a:r>
              <a:rPr lang="en-GB" sz="1150">
                <a:solidFill>
                  <a:srgbClr val="123240"/>
                </a:solidFill>
                <a:latin typeface="Calibri"/>
                <a:ea typeface="Calibri"/>
                <a:cs typeface="Calibri"/>
                <a:sym typeface="Calibri"/>
              </a:rPr>
              <a:t>développait</a:t>
            </a:r>
            <a:r>
              <a:rPr lang="en-GB" sz="1150" b="0" i="0">
                <a:solidFill>
                  <a:srgbClr val="123240"/>
                </a:solidFill>
                <a:latin typeface="Calibri"/>
                <a:ea typeface="Calibri"/>
                <a:cs typeface="Calibri"/>
                <a:sym typeface="Calibri"/>
              </a:rPr>
              <a:t> la mixité sociale et les échanges intellectuels. L'École des Parents, fondée en 1929, a évolué pour offrir aux parents un lieu d'échange et de soutien éducatif. </a:t>
            </a:r>
            <a:endParaRPr/>
          </a:p>
          <a:p>
            <a:pPr marL="2069999" marR="0" lvl="0" indent="0" algn="just" rtl="0">
              <a:lnSpc>
                <a:spcPct val="100000"/>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2069999" marR="0" lvl="0" indent="0" algn="just" rtl="0">
              <a:lnSpc>
                <a:spcPct val="100000"/>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Voici une présentation de cinq initiatives de Cafés des Parents dans différentes régions de France. L'objectif de ces espaces est d'offrir un lieu de parole libre aux parents, grands-parents ou futurs parents dans des contextes variés (quartiers prioritaires, familles monoparentales, parents d'adolescents, etc.) Chaque initiative est basée sur les besoins locaux et les réunions sont souvent animées par des bénévoles et des professionnels (psychologues, éducateurs, psychiatres). </a:t>
            </a:r>
            <a:endParaRPr/>
          </a:p>
          <a:p>
            <a:pPr marL="0" marR="0" lvl="0" indent="0" algn="just" rtl="0">
              <a:lnSpc>
                <a:spcPct val="100000"/>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0" marR="0" lvl="0" indent="0" algn="just" rtl="0">
              <a:lnSpc>
                <a:spcPct val="100000"/>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Les sujets abordés vont des questions parentales aux défis sociaux pratiques, l'objectif principal étant de créer des liens et un soutien entre les participants.</a:t>
            </a:r>
            <a:endParaRPr/>
          </a:p>
          <a:p>
            <a:pPr marL="0" marR="0" lvl="0" indent="0" algn="just" rtl="0">
              <a:lnSpc>
                <a:spcPct val="100000"/>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171450" marR="0" lvl="0" indent="-171450" algn="just" rtl="0">
              <a:lnSpc>
                <a:spcPct val="100000"/>
              </a:lnSpc>
              <a:spcBef>
                <a:spcPts val="0"/>
              </a:spcBef>
              <a:spcAft>
                <a:spcPts val="0"/>
              </a:spcAft>
              <a:buClr>
                <a:srgbClr val="F3745D"/>
              </a:buClr>
              <a:buSzPts val="1150"/>
              <a:buFont typeface="Arial"/>
              <a:buChar char="•"/>
            </a:pPr>
            <a:r>
              <a:rPr lang="en-GB" sz="1150" b="0" i="0">
                <a:solidFill>
                  <a:srgbClr val="123240"/>
                </a:solidFill>
                <a:latin typeface="Calibri"/>
                <a:ea typeface="Calibri"/>
                <a:cs typeface="Calibri"/>
                <a:sym typeface="Calibri"/>
              </a:rPr>
              <a:t>A </a:t>
            </a:r>
            <a:r>
              <a:rPr lang="en-GB" sz="1150" b="1" i="0">
                <a:solidFill>
                  <a:srgbClr val="123240"/>
                </a:solidFill>
                <a:latin typeface="Calibri"/>
                <a:ea typeface="Calibri"/>
                <a:cs typeface="Calibri"/>
                <a:sym typeface="Calibri"/>
              </a:rPr>
              <a:t>Albi, </a:t>
            </a:r>
            <a:r>
              <a:rPr lang="en-GB" sz="1150" b="0" i="0">
                <a:solidFill>
                  <a:srgbClr val="123240"/>
                </a:solidFill>
                <a:latin typeface="Calibri"/>
                <a:ea typeface="Calibri"/>
                <a:cs typeface="Calibri"/>
                <a:sym typeface="Calibri"/>
              </a:rPr>
              <a:t>les Cafés sont axés sur les besoins des mères isolées et des familles immigrées. Ils se déroulent dans différents lieux (écoles, associations).</a:t>
            </a:r>
            <a:endParaRPr/>
          </a:p>
          <a:p>
            <a:pPr marL="171450" marR="0" lvl="0" indent="-171450" algn="just" rtl="0">
              <a:lnSpc>
                <a:spcPct val="100000"/>
              </a:lnSpc>
              <a:spcBef>
                <a:spcPts val="0"/>
              </a:spcBef>
              <a:spcAft>
                <a:spcPts val="0"/>
              </a:spcAft>
              <a:buClr>
                <a:srgbClr val="F3745D"/>
              </a:buClr>
              <a:buSzPts val="1150"/>
              <a:buFont typeface="Arial"/>
              <a:buChar char="•"/>
            </a:pPr>
            <a:r>
              <a:rPr lang="en-GB" sz="1150" b="0" i="0">
                <a:solidFill>
                  <a:srgbClr val="123240"/>
                </a:solidFill>
                <a:latin typeface="Calibri"/>
                <a:ea typeface="Calibri"/>
                <a:cs typeface="Calibri"/>
                <a:sym typeface="Calibri"/>
              </a:rPr>
              <a:t>À </a:t>
            </a:r>
            <a:r>
              <a:rPr lang="en-GB" sz="1150" b="1" i="0">
                <a:solidFill>
                  <a:srgbClr val="123240"/>
                </a:solidFill>
                <a:latin typeface="Calibri"/>
                <a:ea typeface="Calibri"/>
                <a:cs typeface="Calibri"/>
                <a:sym typeface="Calibri"/>
              </a:rPr>
              <a:t>Olivet</a:t>
            </a:r>
            <a:r>
              <a:rPr lang="en-GB" sz="1150" b="0" i="0">
                <a:solidFill>
                  <a:srgbClr val="123240"/>
                </a:solidFill>
                <a:latin typeface="Calibri"/>
                <a:ea typeface="Calibri"/>
                <a:cs typeface="Calibri"/>
                <a:sym typeface="Calibri"/>
              </a:rPr>
              <a:t>, le Café des grands-parents soutient les grands-parents, qui sont souvent impliqués dans l'éducation de leurs petits-enfants.</a:t>
            </a:r>
            <a:endParaRPr/>
          </a:p>
          <a:p>
            <a:pPr marL="171450" marR="0" lvl="0" indent="-171450" algn="just" rtl="0">
              <a:lnSpc>
                <a:spcPct val="100000"/>
              </a:lnSpc>
              <a:spcBef>
                <a:spcPts val="0"/>
              </a:spcBef>
              <a:spcAft>
                <a:spcPts val="0"/>
              </a:spcAft>
              <a:buClr>
                <a:srgbClr val="F3745D"/>
              </a:buClr>
              <a:buSzPts val="1150"/>
              <a:buFont typeface="Arial"/>
              <a:buChar char="•"/>
            </a:pPr>
            <a:r>
              <a:rPr lang="en-GB" sz="1150" b="0" i="0">
                <a:solidFill>
                  <a:srgbClr val="123240"/>
                </a:solidFill>
                <a:latin typeface="Calibri"/>
                <a:ea typeface="Calibri"/>
                <a:cs typeface="Calibri"/>
                <a:sym typeface="Calibri"/>
              </a:rPr>
              <a:t>À </a:t>
            </a:r>
            <a:r>
              <a:rPr lang="en-GB" sz="1150" b="1" i="0">
                <a:solidFill>
                  <a:srgbClr val="123240"/>
                </a:solidFill>
                <a:latin typeface="Calibri"/>
                <a:ea typeface="Calibri"/>
                <a:cs typeface="Calibri"/>
                <a:sym typeface="Calibri"/>
              </a:rPr>
              <a:t>Granville</a:t>
            </a:r>
            <a:r>
              <a:rPr lang="en-GB" sz="1150" b="0" i="0">
                <a:solidFill>
                  <a:srgbClr val="123240"/>
                </a:solidFill>
                <a:latin typeface="Calibri"/>
                <a:ea typeface="Calibri"/>
                <a:cs typeface="Calibri"/>
                <a:sym typeface="Calibri"/>
              </a:rPr>
              <a:t>, le café "Devenir Parent" permet aux nouveaux parents de partager leurs expériences.</a:t>
            </a:r>
            <a:endParaRPr/>
          </a:p>
          <a:p>
            <a:pPr marL="171450" marR="0" lvl="0" indent="-171450" algn="just" rtl="0">
              <a:lnSpc>
                <a:spcPct val="100000"/>
              </a:lnSpc>
              <a:spcBef>
                <a:spcPts val="0"/>
              </a:spcBef>
              <a:spcAft>
                <a:spcPts val="0"/>
              </a:spcAft>
              <a:buClr>
                <a:srgbClr val="F3745D"/>
              </a:buClr>
              <a:buSzPts val="1150"/>
              <a:buFont typeface="Arial"/>
              <a:buChar char="•"/>
            </a:pPr>
            <a:r>
              <a:rPr lang="en-GB" sz="1150" b="0" i="0">
                <a:solidFill>
                  <a:srgbClr val="123240"/>
                </a:solidFill>
                <a:latin typeface="Calibri"/>
                <a:ea typeface="Calibri"/>
                <a:cs typeface="Calibri"/>
                <a:sym typeface="Calibri"/>
              </a:rPr>
              <a:t>À </a:t>
            </a:r>
            <a:r>
              <a:rPr lang="en-GB" sz="1150" b="1" i="0">
                <a:solidFill>
                  <a:srgbClr val="123240"/>
                </a:solidFill>
                <a:latin typeface="Calibri"/>
                <a:ea typeface="Calibri"/>
                <a:cs typeface="Calibri"/>
                <a:sym typeface="Calibri"/>
              </a:rPr>
              <a:t>Bourges</a:t>
            </a:r>
            <a:r>
              <a:rPr lang="en-GB" sz="1150" b="0" i="0">
                <a:solidFill>
                  <a:srgbClr val="123240"/>
                </a:solidFill>
                <a:latin typeface="Calibri"/>
                <a:ea typeface="Calibri"/>
                <a:cs typeface="Calibri"/>
                <a:sym typeface="Calibri"/>
              </a:rPr>
              <a:t>, le Café des parents d'adolescents soutient les parents dans cette phase complexe de la vie.</a:t>
            </a:r>
            <a:endParaRPr/>
          </a:p>
          <a:p>
            <a:pPr marL="171450" marR="0" lvl="0" indent="-171450" algn="just" rtl="0">
              <a:lnSpc>
                <a:spcPct val="100000"/>
              </a:lnSpc>
              <a:spcBef>
                <a:spcPts val="0"/>
              </a:spcBef>
              <a:spcAft>
                <a:spcPts val="0"/>
              </a:spcAft>
              <a:buClr>
                <a:srgbClr val="F3745D"/>
              </a:buClr>
              <a:buSzPts val="1150"/>
              <a:buFont typeface="Arial"/>
              <a:buChar char="•"/>
            </a:pPr>
            <a:r>
              <a:rPr lang="en-GB" sz="1150" b="0" i="0">
                <a:solidFill>
                  <a:srgbClr val="123240"/>
                </a:solidFill>
                <a:latin typeface="Calibri"/>
                <a:ea typeface="Calibri"/>
                <a:cs typeface="Calibri"/>
                <a:sym typeface="Calibri"/>
              </a:rPr>
              <a:t>À </a:t>
            </a:r>
            <a:r>
              <a:rPr lang="en-GB" sz="1150" b="1" i="0">
                <a:solidFill>
                  <a:srgbClr val="123240"/>
                </a:solidFill>
                <a:latin typeface="Calibri"/>
                <a:ea typeface="Calibri"/>
                <a:cs typeface="Calibri"/>
                <a:sym typeface="Calibri"/>
              </a:rPr>
              <a:t>Saint-Étienne</a:t>
            </a:r>
            <a:r>
              <a:rPr lang="en-GB" sz="1150" b="0" i="0">
                <a:solidFill>
                  <a:srgbClr val="123240"/>
                </a:solidFill>
                <a:latin typeface="Calibri"/>
                <a:ea typeface="Calibri"/>
                <a:cs typeface="Calibri"/>
                <a:sym typeface="Calibri"/>
              </a:rPr>
              <a:t>, le Café, qui se déroule dans une école, permet de renforcer le partenariat parents-école.</a:t>
            </a:r>
            <a:endParaRPr/>
          </a:p>
          <a:p>
            <a:pPr marL="0" marR="0" lvl="0" indent="0" algn="just" rtl="0">
              <a:lnSpc>
                <a:spcPct val="100000"/>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0" marR="0" lvl="0" indent="0" algn="just" rtl="0">
              <a:lnSpc>
                <a:spcPct val="100000"/>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Les avantages sociaux des cafés des parents, qui offrent aux parents un forum pour discuter et partager leurs expériences dans un cadre bienveillant et confidentiel, constituent une leçon tirée de cette pratique. Ces cafés encouragent la création de liens sociaux, le renforcement de la confiance en soi et de la solidarité entre les participants. Les parents et les professionnels sont considérés comme des "co-chercheurs" dans la résolution de problèmes éducatifs ou personnels. Ils visent également à lutter contre l'isolement, à surmonter les difficultés parentales et à renforcer la cohésion sociale. Pour garantir l'anonymat et le bien-être de tous, l'association (EFE) a créé une charte qui doit être signée par tous les partenaires.</a:t>
            </a:r>
            <a:endParaRPr/>
          </a:p>
          <a:p>
            <a:pPr marL="0" marR="0" lvl="0" indent="0" algn="just" rtl="0">
              <a:lnSpc>
                <a:spcPct val="100000"/>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0" marR="0" lvl="0" indent="0" algn="just" rtl="0">
              <a:lnSpc>
                <a:spcPct val="100000"/>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0" marR="0" lvl="0" indent="0" algn="just" rtl="0">
              <a:lnSpc>
                <a:spcPct val="100000"/>
              </a:lnSpc>
              <a:spcBef>
                <a:spcPts val="0"/>
              </a:spcBef>
              <a:spcAft>
                <a:spcPts val="0"/>
              </a:spcAft>
              <a:buClr>
                <a:srgbClr val="F3745D"/>
              </a:buClr>
              <a:buSzPts val="1150"/>
              <a:buFont typeface="Arial"/>
              <a:buNone/>
            </a:pPr>
            <a:r>
              <a:rPr lang="en-GB" sz="1150" b="1" i="0">
                <a:solidFill>
                  <a:srgbClr val="50B4D9"/>
                </a:solidFill>
                <a:latin typeface="Calibri"/>
                <a:ea typeface="Calibri"/>
                <a:cs typeface="Calibri"/>
                <a:sym typeface="Calibri"/>
              </a:rPr>
              <a:t>Référence </a:t>
            </a:r>
            <a:r>
              <a:rPr lang="en-GB" sz="1150" b="0" i="0">
                <a:solidFill>
                  <a:srgbClr val="123240"/>
                </a:solidFill>
                <a:latin typeface="Calibri"/>
                <a:ea typeface="Calibri"/>
                <a:cs typeface="Calibri"/>
                <a:sym typeface="Calibri"/>
              </a:rPr>
              <a:t>: Marcelli, D., Lanchon, A. (2019) Le Café des parents, l'Intelligence du collectif, L'école des Parents, Eres. </a:t>
            </a:r>
            <a:endParaRPr/>
          </a:p>
          <a:p>
            <a:pPr marL="0" marR="0" lvl="0" indent="0" algn="just" rtl="0">
              <a:lnSpc>
                <a:spcPct val="100000"/>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0" marR="0" lvl="0" indent="0" algn="just" rtl="0">
              <a:lnSpc>
                <a:spcPct val="100000"/>
              </a:lnSpc>
              <a:spcBef>
                <a:spcPts val="0"/>
              </a:spcBef>
              <a:spcAft>
                <a:spcPts val="0"/>
              </a:spcAft>
              <a:buClr>
                <a:srgbClr val="F3745D"/>
              </a:buClr>
              <a:buSzPts val="1200"/>
              <a:buFont typeface="Arial"/>
              <a:buNone/>
            </a:pPr>
            <a:r>
              <a:rPr lang="en-GB" sz="1200" b="1" i="0">
                <a:solidFill>
                  <a:srgbClr val="0C2D45"/>
                </a:solidFill>
                <a:latin typeface="Calibri"/>
                <a:ea typeface="Calibri"/>
                <a:cs typeface="Calibri"/>
                <a:sym typeface="Calibri"/>
              </a:rPr>
              <a:t>Pour plus de détails, vous pouvez lire la publication complète sur </a:t>
            </a:r>
            <a:endParaRPr sz="1200" b="1" i="0">
              <a:solidFill>
                <a:srgbClr val="1F1F1F"/>
              </a:solidFill>
              <a:latin typeface="Calibri"/>
              <a:ea typeface="Calibri"/>
              <a:cs typeface="Calibri"/>
              <a:sym typeface="Calibri"/>
            </a:endParaRPr>
          </a:p>
          <a:p>
            <a:pPr marL="0" marR="0" lvl="0" indent="0" algn="just" rtl="0">
              <a:lnSpc>
                <a:spcPct val="100000"/>
              </a:lnSpc>
              <a:spcBef>
                <a:spcPts val="0"/>
              </a:spcBef>
              <a:spcAft>
                <a:spcPts val="0"/>
              </a:spcAft>
              <a:buClr>
                <a:srgbClr val="F3745D"/>
              </a:buClr>
              <a:buSzPts val="1200"/>
              <a:buFont typeface="Arial"/>
              <a:buNone/>
            </a:pPr>
            <a:r>
              <a:rPr lang="en-GB" sz="1200" b="1" i="0" u="sng">
                <a:solidFill>
                  <a:schemeClr val="hlink"/>
                </a:solidFill>
                <a:latin typeface="Calibri"/>
                <a:ea typeface="Calibri"/>
                <a:cs typeface="Calibri"/>
                <a:sym typeface="Calibri"/>
                <a:hlinkClick r:id="rId3"/>
              </a:rPr>
              <a:t>Les cafés des parents - L'intelligence du collectif L'intelligence du collectif - broché - Daniel Marcelli, Anne Lanchon - Achat Livre ou ebook | fnac</a:t>
            </a:r>
            <a:endParaRPr sz="1150" b="0" i="0">
              <a:solidFill>
                <a:srgbClr val="123240"/>
              </a:solidFill>
              <a:latin typeface="Calibri"/>
              <a:ea typeface="Calibri"/>
              <a:cs typeface="Calibri"/>
              <a:sym typeface="Calibri"/>
            </a:endParaRPr>
          </a:p>
          <a:p>
            <a:pPr marL="0" marR="0" lvl="0" indent="0" algn="just" rtl="0">
              <a:lnSpc>
                <a:spcPct val="97391"/>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a:p>
            <a:pPr marL="0" marR="0" lvl="0" indent="0" algn="just" rtl="0">
              <a:lnSpc>
                <a:spcPct val="97391"/>
              </a:lnSpc>
              <a:spcBef>
                <a:spcPts val="0"/>
              </a:spcBef>
              <a:spcAft>
                <a:spcPts val="0"/>
              </a:spcAft>
              <a:buClr>
                <a:srgbClr val="F3745D"/>
              </a:buClr>
              <a:buSzPts val="1150"/>
              <a:buFont typeface="Arial"/>
              <a:buNone/>
            </a:pPr>
            <a:r>
              <a:rPr lang="en-GB" sz="1150" b="0" i="0">
                <a:solidFill>
                  <a:srgbClr val="123240"/>
                </a:solidFill>
                <a:latin typeface="Calibri"/>
                <a:ea typeface="Calibri"/>
                <a:cs typeface="Calibri"/>
                <a:sym typeface="Calibri"/>
              </a:rPr>
              <a:t>_______________________________________________________________________________________</a:t>
            </a:r>
            <a:endParaRPr/>
          </a:p>
          <a:p>
            <a:pPr marL="0" marR="0" lvl="0" indent="0" algn="just" rtl="0">
              <a:lnSpc>
                <a:spcPct val="97391"/>
              </a:lnSpc>
              <a:spcBef>
                <a:spcPts val="0"/>
              </a:spcBef>
              <a:spcAft>
                <a:spcPts val="0"/>
              </a:spcAft>
              <a:buClr>
                <a:srgbClr val="F3745D"/>
              </a:buClr>
              <a:buSzPts val="1150"/>
              <a:buFont typeface="Arial"/>
              <a:buNone/>
            </a:pPr>
            <a:endParaRPr sz="1150" b="0" i="0">
              <a:solidFill>
                <a:srgbClr val="123240"/>
              </a:solidFill>
              <a:latin typeface="Calibri"/>
              <a:ea typeface="Calibri"/>
              <a:cs typeface="Calibri"/>
              <a:sym typeface="Calibri"/>
            </a:endParaRPr>
          </a:p>
        </p:txBody>
      </p:sp>
      <p:pic>
        <p:nvPicPr>
          <p:cNvPr id="340" name="Google Shape;340;p15"/>
          <p:cNvPicPr preferRelativeResize="0"/>
          <p:nvPr/>
        </p:nvPicPr>
        <p:blipFill rotWithShape="1">
          <a:blip r:embed="rId4">
            <a:alphaModFix/>
          </a:blip>
          <a:srcRect/>
          <a:stretch/>
        </p:blipFill>
        <p:spPr>
          <a:xfrm>
            <a:off x="471225" y="2448025"/>
            <a:ext cx="1894900" cy="3131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6"/>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9</a:t>
            </a:fld>
            <a:endParaRPr/>
          </a:p>
        </p:txBody>
      </p:sp>
      <p:sp>
        <p:nvSpPr>
          <p:cNvPr id="346" name="Google Shape;346;p16"/>
          <p:cNvSpPr txBox="1"/>
          <p:nvPr/>
        </p:nvSpPr>
        <p:spPr>
          <a:xfrm>
            <a:off x="563879" y="521868"/>
            <a:ext cx="6296631" cy="798609"/>
          </a:xfrm>
          <a:prstGeom prst="rect">
            <a:avLst/>
          </a:prstGeom>
          <a:noFill/>
          <a:ln>
            <a:noFill/>
          </a:ln>
        </p:spPr>
        <p:txBody>
          <a:bodyPr spcFirstLastPara="1" wrap="square" lIns="91425" tIns="45700" rIns="91425" bIns="45700" anchor="t" anchorCtr="0">
            <a:noAutofit/>
          </a:bodyPr>
          <a:lstStyle/>
          <a:p>
            <a:pPr marL="0" marR="0" lvl="0" indent="0" algn="l" rtl="0">
              <a:lnSpc>
                <a:spcPct val="94166"/>
              </a:lnSpc>
              <a:spcBef>
                <a:spcPts val="0"/>
              </a:spcBef>
              <a:spcAft>
                <a:spcPts val="0"/>
              </a:spcAft>
              <a:buClr>
                <a:srgbClr val="7ABB57"/>
              </a:buClr>
              <a:buSzPts val="2400"/>
              <a:buFont typeface="Arial"/>
              <a:buNone/>
            </a:pPr>
            <a:r>
              <a:rPr lang="en-GB" sz="2400" b="1" i="0">
                <a:solidFill>
                  <a:srgbClr val="7ABB57"/>
                </a:solidFill>
                <a:latin typeface="Calibri"/>
                <a:ea typeface="Calibri"/>
                <a:cs typeface="Calibri"/>
                <a:sym typeface="Calibri"/>
              </a:rPr>
              <a:t>Enseignements tirés des autres et du monde universitaire</a:t>
            </a:r>
            <a:endParaRPr/>
          </a:p>
          <a:p>
            <a:pPr marL="0" marR="0" lvl="0" indent="0" algn="l" rtl="0">
              <a:lnSpc>
                <a:spcPct val="125555"/>
              </a:lnSpc>
              <a:spcBef>
                <a:spcPts val="0"/>
              </a:spcBef>
              <a:spcAft>
                <a:spcPts val="0"/>
              </a:spcAft>
              <a:buClr>
                <a:srgbClr val="0C2D45"/>
              </a:buClr>
              <a:buSzPts val="1800"/>
              <a:buFont typeface="Arial"/>
              <a:buNone/>
            </a:pPr>
            <a:endParaRPr sz="1800" b="1" i="0">
              <a:solidFill>
                <a:srgbClr val="7ABB57"/>
              </a:solidFill>
              <a:latin typeface="Calibri"/>
              <a:ea typeface="Calibri"/>
              <a:cs typeface="Calibri"/>
              <a:sym typeface="Calibri"/>
            </a:endParaRPr>
          </a:p>
        </p:txBody>
      </p:sp>
      <p:cxnSp>
        <p:nvCxnSpPr>
          <p:cNvPr id="347" name="Google Shape;347;p16"/>
          <p:cNvCxnSpPr/>
          <p:nvPr/>
        </p:nvCxnSpPr>
        <p:spPr>
          <a:xfrm>
            <a:off x="2698" y="769924"/>
            <a:ext cx="437888" cy="0"/>
          </a:xfrm>
          <a:prstGeom prst="straightConnector1">
            <a:avLst/>
          </a:prstGeom>
          <a:noFill/>
          <a:ln w="28575" cap="flat" cmpd="sng">
            <a:solidFill>
              <a:srgbClr val="50B4D9"/>
            </a:solidFill>
            <a:prstDash val="solid"/>
            <a:miter lim="800000"/>
            <a:headEnd type="none" w="sm" len="sm"/>
            <a:tailEnd type="none" w="sm" len="sm"/>
          </a:ln>
        </p:spPr>
      </p:cxnSp>
      <p:sp>
        <p:nvSpPr>
          <p:cNvPr id="348" name="Google Shape;348;p16"/>
          <p:cNvSpPr txBox="1"/>
          <p:nvPr/>
        </p:nvSpPr>
        <p:spPr>
          <a:xfrm>
            <a:off x="2171848" y="9870016"/>
            <a:ext cx="3080700" cy="446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50" b="1" u="sng">
                <a:solidFill>
                  <a:schemeClr val="hlink"/>
                </a:solidFill>
                <a:latin typeface="Calibri"/>
                <a:ea typeface="Calibri"/>
                <a:cs typeface="Calibri"/>
                <a:sym typeface="Calibri"/>
                <a:hlinkClick r:id="rId3"/>
              </a:rPr>
              <a:t>ZEIK - Zentrum für Empowerment und Interkulturelle Kreativität (zeik-kiel.de)</a:t>
            </a:r>
            <a:endParaRPr sz="1150" b="1">
              <a:solidFill>
                <a:srgbClr val="50B4D9"/>
              </a:solidFill>
              <a:latin typeface="Calibri"/>
              <a:ea typeface="Calibri"/>
              <a:cs typeface="Calibri"/>
              <a:sym typeface="Calibri"/>
            </a:endParaRPr>
          </a:p>
        </p:txBody>
      </p:sp>
      <p:sp>
        <p:nvSpPr>
          <p:cNvPr id="349" name="Google Shape;349;p16"/>
          <p:cNvSpPr txBox="1"/>
          <p:nvPr/>
        </p:nvSpPr>
        <p:spPr>
          <a:xfrm>
            <a:off x="474440" y="2364719"/>
            <a:ext cx="6610800" cy="6995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50">
                <a:solidFill>
                  <a:schemeClr val="dk1"/>
                </a:solidFill>
                <a:latin typeface="Calibri"/>
                <a:ea typeface="Calibri"/>
                <a:cs typeface="Calibri"/>
                <a:sym typeface="Calibri"/>
              </a:rPr>
              <a:t>Grâce à des projets culturels et liés au marché du travail, le ZBBS poursuit deux objectifs :</a:t>
            </a:r>
            <a:endParaRPr/>
          </a:p>
          <a:p>
            <a:pPr marL="342900" marR="0" lvl="0" indent="-342900" algn="l" rtl="0">
              <a:spcBef>
                <a:spcPts val="0"/>
              </a:spcBef>
              <a:spcAft>
                <a:spcPts val="0"/>
              </a:spcAft>
              <a:buClr>
                <a:schemeClr val="dk1"/>
              </a:buClr>
              <a:buSzPts val="1150"/>
              <a:buFont typeface="Calibri"/>
              <a:buAutoNum type="arabicPeriod"/>
            </a:pPr>
            <a:r>
              <a:rPr lang="en-GB" sz="1150">
                <a:solidFill>
                  <a:schemeClr val="dk1"/>
                </a:solidFill>
                <a:latin typeface="Calibri"/>
                <a:ea typeface="Calibri"/>
                <a:cs typeface="Calibri"/>
                <a:sym typeface="Calibri"/>
              </a:rPr>
              <a:t>l'ouverture interculturelle de la société majoritaire allemande à l'égard des immigrés et l'enrichissement de la diversité des cultures en Allemagne</a:t>
            </a:r>
            <a:endParaRPr/>
          </a:p>
          <a:p>
            <a:pPr marL="342900" marR="0" lvl="0" indent="-342900" algn="l" rtl="0">
              <a:spcBef>
                <a:spcPts val="0"/>
              </a:spcBef>
              <a:spcAft>
                <a:spcPts val="0"/>
              </a:spcAft>
              <a:buClr>
                <a:schemeClr val="dk1"/>
              </a:buClr>
              <a:buSzPts val="1150"/>
              <a:buFont typeface="Calibri"/>
              <a:buAutoNum type="arabicPeriod"/>
            </a:pPr>
            <a:r>
              <a:rPr lang="en-GB" sz="1150">
                <a:solidFill>
                  <a:schemeClr val="dk1"/>
                </a:solidFill>
                <a:latin typeface="Calibri"/>
                <a:ea typeface="Calibri"/>
                <a:cs typeface="Calibri"/>
                <a:sym typeface="Calibri"/>
              </a:rPr>
              <a:t>Aider les réfugiés et les migrants à accroître leurs chances de façonner leur vie de manière responsable et de faire face aux exigences de la société, du travail et de la vie quotidienne.</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ctr" rtl="0">
              <a:spcBef>
                <a:spcPts val="0"/>
              </a:spcBef>
              <a:spcAft>
                <a:spcPts val="0"/>
              </a:spcAft>
              <a:buNone/>
            </a:pPr>
            <a:r>
              <a:rPr lang="en-GB" sz="1150" i="1">
                <a:solidFill>
                  <a:schemeClr val="dk1"/>
                </a:solidFill>
                <a:latin typeface="Calibri"/>
                <a:ea typeface="Calibri"/>
                <a:cs typeface="Calibri"/>
                <a:sym typeface="Calibri"/>
              </a:rPr>
              <a:t>"Je vis en Allemagne avec ma famille depuis un certain temps et je me pose encore des questions. Parfois, j'ai l'impression d'être seul avec eux. Ressentez-vous la même chose ?"</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Le projet "Ouverture de la famille" invite les familles à discuter de divers sujets qui les concernent. Dans des groupes distincts de femmes et d'hommes, ils proposent des ateliers en langue maternelle (en arabe, en dari/farsi et en tigrinya) sur différents sujets. Avec d'autres familles, ils peuvent par exemple échanger des idées sur la cohabitation sociale, le rôle des parents et la manière d'aborder les nouvelles idées de leurs enfants. Ensemble, elles développent des méthodes qui conviennent le mieux aux différentes familles. Au final, chacun devrait être en mesure de répondre à la question suivante : "Quelle est la meilleure façon d'être ensemble pour vous ?"</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Pour de nombreuses discussions, des experts en la matière sont invités à partager leur expérience et à répondre aux questions. Bien entendu, les participants peuvent également soulever des sujets et en discuter. Progressivement, et bien sûr en tenant compte des besoins des participants, ces offres seront étendues à d'autres sujets.</a:t>
            </a:r>
            <a:endParaRPr/>
          </a:p>
          <a:p>
            <a:pPr marL="0" marR="0" lvl="0" indent="0" algn="l" rtl="0">
              <a:spcBef>
                <a:spcPts val="0"/>
              </a:spcBef>
              <a:spcAft>
                <a:spcPts val="0"/>
              </a:spcAft>
              <a:buNone/>
            </a:pPr>
            <a:endParaRPr sz="1150">
              <a:solidFill>
                <a:srgbClr val="7ABB57"/>
              </a:solidFill>
              <a:latin typeface="Calibri"/>
              <a:ea typeface="Calibri"/>
              <a:cs typeface="Calibri"/>
              <a:sym typeface="Calibri"/>
            </a:endParaRPr>
          </a:p>
          <a:p>
            <a:pPr marL="0" marR="0" lvl="0" indent="0" algn="l" rtl="0">
              <a:spcBef>
                <a:spcPts val="0"/>
              </a:spcBef>
              <a:spcAft>
                <a:spcPts val="0"/>
              </a:spcAft>
              <a:buNone/>
            </a:pPr>
            <a:r>
              <a:rPr lang="en-GB" sz="1150" b="1">
                <a:solidFill>
                  <a:srgbClr val="7ABB57"/>
                </a:solidFill>
                <a:latin typeface="Calibri"/>
                <a:ea typeface="Calibri"/>
                <a:cs typeface="Calibri"/>
                <a:sym typeface="Calibri"/>
              </a:rPr>
              <a:t>Objectif du projet :</a:t>
            </a:r>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Les enfants et les adolescents doivent souvent faire face automatiquement à de nouvelles structures et exigences au jardin d'enfants ou à l'école, et vivent donc parfois "entre deux mondes" ou rencontrent des difficultés avec leur famille. L'objectif de ce projet est de donner aux parents les moyens d'évoluer avec confiance dans leur nouvel environnement social et sociétal et de trouver avec leurs enfants un moyen de relever les défis auxquels ils sont confrontés en tant que famille. L'objectif est également d'ouvrir les familles à la participation à la vie sociale et au discours démocratique, de les éduquer sur leurs droits et leurs devoirs, et de leur faire comprendre que la diversité de la société est positive et enrichissante.</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Ce projet pluriannuel vise à toucher le plus grand nombre de familles possible afin de les informer sur la société allemande et ses différents modes de vie et de dissiper leurs craintes à l'égard de notre société. Les personnes qui n'ont pas d'enfants sont également chaleureusement invitées à participer.</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rgbClr val="7ABB57"/>
                </a:solidFill>
                <a:latin typeface="Calibri"/>
                <a:ea typeface="Calibri"/>
                <a:cs typeface="Calibri"/>
                <a:sym typeface="Calibri"/>
              </a:rPr>
              <a:t>Lieu du projet :</a:t>
            </a:r>
            <a:endParaRPr/>
          </a:p>
          <a:p>
            <a:pPr marL="0" marR="0" lvl="0" indent="0" algn="l" rtl="0">
              <a:spcBef>
                <a:spcPts val="0"/>
              </a:spcBef>
              <a:spcAft>
                <a:spcPts val="0"/>
              </a:spcAft>
              <a:buNone/>
            </a:pPr>
            <a:r>
              <a:rPr lang="en-GB" sz="1150">
                <a:solidFill>
                  <a:schemeClr val="dk1"/>
                </a:solidFill>
                <a:latin typeface="Calibri"/>
                <a:ea typeface="Calibri"/>
                <a:cs typeface="Calibri"/>
                <a:sym typeface="Calibri"/>
              </a:rPr>
              <a:t>Le projet se déroule à Kiel-Gaarden. Une garderie est disponible sur place.</a:t>
            </a:r>
            <a:endParaRPr/>
          </a:p>
          <a:p>
            <a:pPr marL="0" marR="0" lvl="0" indent="0" algn="l" rtl="0">
              <a:spcBef>
                <a:spcPts val="0"/>
              </a:spcBef>
              <a:spcAft>
                <a:spcPts val="0"/>
              </a:spcAft>
              <a:buNone/>
            </a:pPr>
            <a:endParaRPr sz="1150">
              <a:solidFill>
                <a:schemeClr val="dk1"/>
              </a:solidFill>
              <a:latin typeface="Calibri"/>
              <a:ea typeface="Calibri"/>
              <a:cs typeface="Calibri"/>
              <a:sym typeface="Calibri"/>
            </a:endParaRPr>
          </a:p>
          <a:p>
            <a:pPr marL="0" marR="0" lvl="0" indent="0" algn="l" rtl="0">
              <a:spcBef>
                <a:spcPts val="0"/>
              </a:spcBef>
              <a:spcAft>
                <a:spcPts val="0"/>
              </a:spcAft>
              <a:buNone/>
            </a:pPr>
            <a:r>
              <a:rPr lang="en-GB" sz="1150" b="1">
                <a:solidFill>
                  <a:srgbClr val="7ABB57"/>
                </a:solidFill>
                <a:latin typeface="Calibri"/>
                <a:ea typeface="Calibri"/>
                <a:cs typeface="Calibri"/>
                <a:sym typeface="Calibri"/>
              </a:rPr>
              <a:t>EN SAVOIR PLUS :  </a:t>
            </a:r>
            <a:endParaRPr/>
          </a:p>
        </p:txBody>
      </p:sp>
      <p:sp>
        <p:nvSpPr>
          <p:cNvPr id="350" name="Google Shape;350;p16"/>
          <p:cNvSpPr txBox="1"/>
          <p:nvPr/>
        </p:nvSpPr>
        <p:spPr>
          <a:xfrm>
            <a:off x="523828" y="1590527"/>
            <a:ext cx="6432000" cy="264600"/>
          </a:xfrm>
          <a:prstGeom prst="rect">
            <a:avLst/>
          </a:prstGeom>
          <a:noFill/>
          <a:ln>
            <a:noFill/>
          </a:ln>
        </p:spPr>
        <p:txBody>
          <a:bodyPr spcFirstLastPara="1" wrap="square" lIns="91425" tIns="45700" rIns="91425" bIns="45700" anchor="t" anchorCtr="0">
            <a:spAutoFit/>
          </a:bodyPr>
          <a:lstStyle/>
          <a:p>
            <a:pPr marL="0" marR="0" lvl="0" indent="0" algn="just" rtl="0">
              <a:lnSpc>
                <a:spcPct val="62222"/>
              </a:lnSpc>
              <a:spcBef>
                <a:spcPts val="0"/>
              </a:spcBef>
              <a:spcAft>
                <a:spcPts val="0"/>
              </a:spcAft>
              <a:buNone/>
            </a:pPr>
            <a:r>
              <a:rPr lang="en-GB" sz="1800" b="1">
                <a:solidFill>
                  <a:srgbClr val="7ABB57"/>
                </a:solidFill>
                <a:latin typeface="Calibri"/>
                <a:ea typeface="Calibri"/>
                <a:cs typeface="Calibri"/>
                <a:sym typeface="Calibri"/>
              </a:rPr>
              <a:t>Projet </a:t>
            </a:r>
            <a:r>
              <a:rPr lang="en-GB" sz="1800" b="1">
                <a:solidFill>
                  <a:srgbClr val="50B4D9"/>
                </a:solidFill>
                <a:latin typeface="Calibri"/>
                <a:ea typeface="Calibri"/>
                <a:cs typeface="Calibri"/>
                <a:sym typeface="Calibri"/>
              </a:rPr>
              <a:t>ZEIK | ZBBS ALLEMAGNE </a:t>
            </a:r>
            <a:r>
              <a:rPr lang="en-GB" sz="1800" b="1">
                <a:solidFill>
                  <a:srgbClr val="7ABB57"/>
                </a:solidFill>
                <a:latin typeface="Calibri"/>
                <a:ea typeface="Calibri"/>
                <a:cs typeface="Calibri"/>
                <a:sym typeface="Calibri"/>
              </a:rPr>
              <a:t>: </a:t>
            </a:r>
            <a:r>
              <a:rPr lang="en-GB" sz="1800" b="1">
                <a:solidFill>
                  <a:srgbClr val="50B4D9"/>
                </a:solidFill>
                <a:latin typeface="Calibri"/>
                <a:ea typeface="Calibri"/>
                <a:cs typeface="Calibri"/>
                <a:sym typeface="Calibri"/>
              </a:rPr>
              <a:t>L'ouverture de la famille</a:t>
            </a:r>
            <a:endParaRPr sz="2800" b="1">
              <a:solidFill>
                <a:srgbClr val="50B4D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10248</Words>
  <Application>Microsoft Macintosh PowerPoint</Application>
  <PresentationFormat>Custom</PresentationFormat>
  <Paragraphs>589</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Montserrat</vt:lpstr>
      <vt:lpstr>Century Schoolbook</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Gillian Keane</cp:lastModifiedBy>
  <cp:revision>1</cp:revision>
  <dcterms:modified xsi:type="dcterms:W3CDTF">2025-10-21T12:33:13Z</dcterms:modified>
</cp:coreProperties>
</file>